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913" r:id="rId5"/>
    <p:sldId id="923" r:id="rId6"/>
    <p:sldId id="260" r:id="rId7"/>
    <p:sldId id="914" r:id="rId8"/>
    <p:sldId id="916" r:id="rId9"/>
    <p:sldId id="917" r:id="rId10"/>
    <p:sldId id="918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919" r:id="rId30"/>
    <p:sldId id="920" r:id="rId31"/>
    <p:sldId id="921" r:id="rId32"/>
    <p:sldId id="915" r:id="rId33"/>
    <p:sldId id="343" r:id="rId34"/>
    <p:sldId id="263" r:id="rId35"/>
    <p:sldId id="344" r:id="rId36"/>
    <p:sldId id="345" r:id="rId37"/>
    <p:sldId id="346" r:id="rId38"/>
    <p:sldId id="350" r:id="rId39"/>
    <p:sldId id="351" r:id="rId40"/>
    <p:sldId id="352" r:id="rId41"/>
    <p:sldId id="353" r:id="rId42"/>
    <p:sldId id="354" r:id="rId43"/>
    <p:sldId id="356" r:id="rId44"/>
    <p:sldId id="359" r:id="rId45"/>
    <p:sldId id="360" r:id="rId46"/>
    <p:sldId id="265" r:id="rId47"/>
    <p:sldId id="267" r:id="rId48"/>
    <p:sldId id="268" r:id="rId49"/>
    <p:sldId id="269" r:id="rId50"/>
    <p:sldId id="270" r:id="rId51"/>
    <p:sldId id="271" r:id="rId52"/>
    <p:sldId id="272" r:id="rId53"/>
    <p:sldId id="273" r:id="rId54"/>
    <p:sldId id="274" r:id="rId55"/>
    <p:sldId id="899" r:id="rId56"/>
    <p:sldId id="898" r:id="rId57"/>
    <p:sldId id="888" r:id="rId58"/>
    <p:sldId id="889" r:id="rId59"/>
    <p:sldId id="911" r:id="rId60"/>
    <p:sldId id="887" r:id="rId61"/>
    <p:sldId id="892" r:id="rId62"/>
    <p:sldId id="893" r:id="rId63"/>
    <p:sldId id="266" r:id="rId64"/>
    <p:sldId id="275" r:id="rId65"/>
    <p:sldId id="277" r:id="rId66"/>
    <p:sldId id="278" r:id="rId67"/>
    <p:sldId id="279" r:id="rId68"/>
    <p:sldId id="280" r:id="rId69"/>
    <p:sldId id="362" r:id="rId70"/>
    <p:sldId id="363" r:id="rId71"/>
    <p:sldId id="922" r:id="rId72"/>
    <p:sldId id="364" r:id="rId7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5" roundtripDataSignature="AMtx7mgmRt0byauzeFg9JjCLrp1AT5uj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97390-0501-4CA4-988C-38665DBCAB3D}">
  <a:tblStyle styleId="{A8897390-0501-4CA4-988C-38665DBCAB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115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80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479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091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927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429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5941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010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7278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432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44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729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8332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953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170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127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244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5894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7937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647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117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4127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791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592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257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7780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6890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928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7678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21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60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082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9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9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15.pn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5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mailto:julio@cepagro.org.br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pagro.org.br/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0" name="Google Shape;90;p1" descr="Cd em cima de um prato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106556" y="2670672"/>
            <a:ext cx="99788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5400"/>
              <a:buFont typeface="Arial"/>
              <a:buNone/>
            </a:pPr>
            <a:r>
              <a:rPr lang="pt-BR" sz="54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HORTA PEDAGÓGICA</a:t>
            </a:r>
            <a:endParaRPr sz="5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1" descr="Diagram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5739" y="207328"/>
            <a:ext cx="2413220" cy="241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Flor cor de ros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896139"/>
            <a:ext cx="12192000" cy="296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936A1-0D4B-4500-94DE-89F42A18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50D804-3293-413D-8275-AFCCE52BE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FDC0C1C8-C583-4C23-BBA0-7DB4D7FAA4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77794DDE-907D-4AB5-AAB5-25FC306FB54A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7" name="Google Shape;138;p5">
            <a:extLst>
              <a:ext uri="{FF2B5EF4-FFF2-40B4-BE49-F238E27FC236}">
                <a16:creationId xmlns:a16="http://schemas.microsoft.com/office/drawing/2014/main" id="{B6786AE4-91DE-4D03-A83B-9BC8CEC3521B}"/>
              </a:ext>
            </a:extLst>
          </p:cNvPr>
          <p:cNvSpPr txBox="1"/>
          <p:nvPr/>
        </p:nvSpPr>
        <p:spPr>
          <a:xfrm>
            <a:off x="1544387" y="1204159"/>
            <a:ext cx="71694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Múltiplas Linguagens nas ações da Horta;</a:t>
            </a:r>
            <a:endParaRPr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FA7209-7B7E-4F09-B8A2-6F15B0EE3442}"/>
              </a:ext>
            </a:extLst>
          </p:cNvPr>
          <p:cNvSpPr txBox="1"/>
          <p:nvPr/>
        </p:nvSpPr>
        <p:spPr>
          <a:xfrm>
            <a:off x="1316717" y="5559107"/>
            <a:ext cx="696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Múltiplas Linguagens para a multiplicidade de sujeitos;</a:t>
            </a: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693B87-DD79-4A10-BC47-939DAE8187AE}"/>
              </a:ext>
            </a:extLst>
          </p:cNvPr>
          <p:cNvSpPr txBox="1"/>
          <p:nvPr/>
        </p:nvSpPr>
        <p:spPr>
          <a:xfrm>
            <a:off x="1316717" y="4358778"/>
            <a:ext cx="748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Práticas pedagógicas que propiciem interações, brincadeiras e experiências nas diferentes linguagens: gestual, verbal, plástica, dramática e musical como processo para expandir as referências de identidades e reconhecimento das diversidades (DCNEI – BRASIL, 2010a);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5CFD64-3B2B-418C-96C9-548109D02610}"/>
              </a:ext>
            </a:extLst>
          </p:cNvPr>
          <p:cNvSpPr txBox="1"/>
          <p:nvPr/>
        </p:nvSpPr>
        <p:spPr>
          <a:xfrm>
            <a:off x="1316717" y="6113105"/>
            <a:ext cx="8819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Horta Pedagógica compondo e ampliando as possibilidades das Múltiplas Linguagens;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Google Shape;157;p6">
            <a:extLst>
              <a:ext uri="{FF2B5EF4-FFF2-40B4-BE49-F238E27FC236}">
                <a16:creationId xmlns:a16="http://schemas.microsoft.com/office/drawing/2014/main" id="{BC11ACF4-3DC3-417A-8FDE-A9DC97865146}"/>
              </a:ext>
            </a:extLst>
          </p:cNvPr>
          <p:cNvSpPr txBox="1"/>
          <p:nvPr/>
        </p:nvSpPr>
        <p:spPr>
          <a:xfrm>
            <a:off x="617806" y="1573491"/>
            <a:ext cx="6188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João Bactéria e Dona Dorotéia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54;p6">
            <a:extLst>
              <a:ext uri="{FF2B5EF4-FFF2-40B4-BE49-F238E27FC236}">
                <a16:creationId xmlns:a16="http://schemas.microsoft.com/office/drawing/2014/main" id="{F0EB77CE-D7E8-4775-AB06-7884EFEB05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861" y="2399258"/>
            <a:ext cx="1535430" cy="176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6">
            <a:extLst>
              <a:ext uri="{FF2B5EF4-FFF2-40B4-BE49-F238E27FC236}">
                <a16:creationId xmlns:a16="http://schemas.microsoft.com/office/drawing/2014/main" id="{3EE69268-38BF-4B83-8312-B24A0ADDA1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7398" y="2399258"/>
            <a:ext cx="324104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3;p6">
            <a:extLst>
              <a:ext uri="{FF2B5EF4-FFF2-40B4-BE49-F238E27FC236}">
                <a16:creationId xmlns:a16="http://schemas.microsoft.com/office/drawing/2014/main" id="{1B779ED2-7C29-4325-B167-5FA7ED81F4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6638" y="1036325"/>
            <a:ext cx="2723687" cy="3047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4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51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797" name="Google Shape;797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-78082"/>
            <a:ext cx="12192000" cy="6936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18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52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04" name="Google Shape;804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-78083"/>
            <a:ext cx="12192000" cy="6955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98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3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11" name="Google Shape;811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-78082"/>
            <a:ext cx="12192000" cy="6976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76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17" name="Google Shape;817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205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23" name="Google Shape;823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47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99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29" name="Google Shape;829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58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35" name="Google Shape;835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03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41" name="Google Shape;841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51202" y="-2651202"/>
            <a:ext cx="6889597" cy="121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410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47" name="Google Shape;847;p5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6998" y="-2667000"/>
            <a:ext cx="6858001" cy="121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9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0" name="Google Shape;100;p2" descr="Cd em cima de um prato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3965458" y="1355507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 o </a:t>
            </a:r>
            <a:r>
              <a:rPr lang="pt-BR" sz="36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CEPAGRO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1093304" y="2401859"/>
            <a:ext cx="1004514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Centro de Estudos e Promoção da Agricultura de Grupo.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fundado em 1990 e tem como missão: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solidFill>
                <a:srgbClr val="2B2B2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dirty="0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rPr>
              <a:t>“Promover a Agroecologia de maneira articulada em rede 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dirty="0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rPr>
              <a:t>em comunidades rurais e urbanas, 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dirty="0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rPr>
              <a:t>garantindo a incidência política”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" descr="Flor cor de ros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96729"/>
            <a:ext cx="12191999" cy="21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53" name="Google Shape;853;p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6999" y="-2666999"/>
            <a:ext cx="6858002" cy="12192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00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59" name="Google Shape;859;p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6999" y="-2666999"/>
            <a:ext cx="6858002" cy="12192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0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65" name="Google Shape;865;p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52609" y="-2681391"/>
            <a:ext cx="6886782" cy="121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12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71" name="Google Shape;871;p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6999"/>
            <a:ext cx="6858001" cy="12192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076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77" name="Google Shape;877;p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7001"/>
            <a:ext cx="6858001" cy="12192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947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83" name="Google Shape;883;p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954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89" name="Google Shape;889;p6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1"/>
            <a:ext cx="12192000" cy="6885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890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95" name="Google Shape;895;p6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037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901" name="Google Shape;901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02" name="Google Shape;902;p68" descr="D:\Pictures\2011-10-17 PEHE\PEHE 10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1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DC367-FA1C-4816-862E-6EC9107D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46F82-00FA-44D0-96E5-633E3C439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D623EB42-56C3-459C-A3AE-BDC2F73B41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9EA70912-DDB3-4A04-8687-DC990E0C6F82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6" name="Google Shape;139;p5">
            <a:extLst>
              <a:ext uri="{FF2B5EF4-FFF2-40B4-BE49-F238E27FC236}">
                <a16:creationId xmlns:a16="http://schemas.microsoft.com/office/drawing/2014/main" id="{ABB5A08C-6AC9-4A7B-8431-0188380AD8F6}"/>
              </a:ext>
            </a:extLst>
          </p:cNvPr>
          <p:cNvSpPr txBox="1"/>
          <p:nvPr/>
        </p:nvSpPr>
        <p:spPr>
          <a:xfrm>
            <a:off x="1197665" y="1357782"/>
            <a:ext cx="7050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Relação mútua entre o espaço horta e a sala de referência;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68;p7">
            <a:extLst>
              <a:ext uri="{FF2B5EF4-FFF2-40B4-BE49-F238E27FC236}">
                <a16:creationId xmlns:a16="http://schemas.microsoft.com/office/drawing/2014/main" id="{A3CC03DD-3CCC-4634-BD63-86CE6AE6F1C8}"/>
              </a:ext>
            </a:extLst>
          </p:cNvPr>
          <p:cNvSpPr txBox="1"/>
          <p:nvPr/>
        </p:nvSpPr>
        <p:spPr>
          <a:xfrm>
            <a:off x="1163811" y="2056658"/>
            <a:ext cx="60983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Seres que habitam a terra preta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69;p7">
            <a:extLst>
              <a:ext uri="{FF2B5EF4-FFF2-40B4-BE49-F238E27FC236}">
                <a16:creationId xmlns:a16="http://schemas.microsoft.com/office/drawing/2014/main" id="{85ACD0EE-0A12-4B5D-91CF-F2A3DC24F4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226" y="2469755"/>
            <a:ext cx="4819125" cy="38605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0;p7">
            <a:extLst>
              <a:ext uri="{FF2B5EF4-FFF2-40B4-BE49-F238E27FC236}">
                <a16:creationId xmlns:a16="http://schemas.microsoft.com/office/drawing/2014/main" id="{52BADE0F-CA46-404E-B1DF-3C05B6AA4563}"/>
              </a:ext>
            </a:extLst>
          </p:cNvPr>
          <p:cNvSpPr txBox="1"/>
          <p:nvPr/>
        </p:nvSpPr>
        <p:spPr>
          <a:xfrm>
            <a:off x="1327582" y="6408430"/>
            <a:ext cx="61968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Arquivo da Professora Dione, EDM Praia do Forte (2011).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2;p7">
            <a:extLst>
              <a:ext uri="{FF2B5EF4-FFF2-40B4-BE49-F238E27FC236}">
                <a16:creationId xmlns:a16="http://schemas.microsoft.com/office/drawing/2014/main" id="{434B80BE-767E-4371-B168-EA53F63CDCDA}"/>
              </a:ext>
            </a:extLst>
          </p:cNvPr>
          <p:cNvSpPr txBox="1"/>
          <p:nvPr/>
        </p:nvSpPr>
        <p:spPr>
          <a:xfrm>
            <a:off x="5527351" y="1978988"/>
            <a:ext cx="6189258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sala de referência para o espaço horta</a:t>
            </a:r>
            <a:endParaRPr sz="1100" b="1" dirty="0">
              <a:solidFill>
                <a:srgbClr val="4F81B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Google Shape;171;p7">
            <a:extLst>
              <a:ext uri="{FF2B5EF4-FFF2-40B4-BE49-F238E27FC236}">
                <a16:creationId xmlns:a16="http://schemas.microsoft.com/office/drawing/2014/main" id="{8CC1C32C-AA23-426B-A104-6FF9CEDC12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510399"/>
            <a:ext cx="4899348" cy="3801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3;p7">
            <a:extLst>
              <a:ext uri="{FF2B5EF4-FFF2-40B4-BE49-F238E27FC236}">
                <a16:creationId xmlns:a16="http://schemas.microsoft.com/office/drawing/2014/main" id="{3B6C7B03-3089-4FBE-9BA5-FE1C43C5C337}"/>
              </a:ext>
            </a:extLst>
          </p:cNvPr>
          <p:cNvSpPr txBox="1"/>
          <p:nvPr/>
        </p:nvSpPr>
        <p:spPr>
          <a:xfrm>
            <a:off x="5704231" y="6310702"/>
            <a:ext cx="618925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Arquivo professora Dione, EDM Praia do Forte (2011).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836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0;p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D0BC57C5-64B8-4127-8995-2EB397ADF7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2209800" y="609600"/>
            <a:ext cx="141288" cy="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/>
          </a:p>
        </p:txBody>
      </p:sp>
      <p:sp>
        <p:nvSpPr>
          <p:cNvPr id="111" name="Google Shape;111;p3"/>
          <p:cNvSpPr txBox="1">
            <a:spLocks noGrp="1"/>
          </p:cNvSpPr>
          <p:nvPr>
            <p:ph type="body" idx="1"/>
          </p:nvPr>
        </p:nvSpPr>
        <p:spPr>
          <a:xfrm>
            <a:off x="10128250" y="6524626"/>
            <a:ext cx="141288" cy="7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15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800"/>
          </a:p>
        </p:txBody>
      </p:sp>
      <p:sp>
        <p:nvSpPr>
          <p:cNvPr id="112" name="Google Shape;112;p3"/>
          <p:cNvSpPr/>
          <p:nvPr/>
        </p:nvSpPr>
        <p:spPr>
          <a:xfrm>
            <a:off x="2208213" y="-315913"/>
            <a:ext cx="7772400" cy="119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VISÃO DA REDE ECOVIDA</a:t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2640013" y="476250"/>
            <a:ext cx="7340600" cy="602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5516564"/>
            <a:ext cx="1089025" cy="134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4149725"/>
            <a:ext cx="1089025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781300"/>
            <a:ext cx="1089025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1412875"/>
            <a:ext cx="1089025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0"/>
            <a:ext cx="1089025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C:\Users\Laércio\AppData\Local\Microsoft\Windows\Temporary Internet Files\Content.IE5\UFSY0AH7\Mapa_ecovid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0014" y="0"/>
            <a:ext cx="80279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Diagrama&#10;&#10;Descrição gerada automaticamente com confiança mé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72893" y="5652431"/>
            <a:ext cx="1069702" cy="106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31EFC-1B8D-4154-89A0-A091E98B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CA725E-881A-4782-8FBA-047EBF7F6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CB8CE136-956C-444C-96F1-8BE172AAB1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D7E0489B-066F-4467-8F44-F805C80CE6C1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6" name="Google Shape;556;p26">
            <a:extLst>
              <a:ext uri="{FF2B5EF4-FFF2-40B4-BE49-F238E27FC236}">
                <a16:creationId xmlns:a16="http://schemas.microsoft.com/office/drawing/2014/main" id="{DB270373-492F-4D35-A1CB-941887A73D8B}"/>
              </a:ext>
            </a:extLst>
          </p:cNvPr>
          <p:cNvSpPr txBox="1"/>
          <p:nvPr/>
        </p:nvSpPr>
        <p:spPr>
          <a:xfrm>
            <a:off x="1507924" y="1269056"/>
            <a:ext cx="8805092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Fluxo da Horta Pedagógica: relação entre a sala de referência e o espaço horta.</a:t>
            </a:r>
            <a:endParaRPr sz="1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557;p26">
            <a:extLst>
              <a:ext uri="{FF2B5EF4-FFF2-40B4-BE49-F238E27FC236}">
                <a16:creationId xmlns:a16="http://schemas.microsoft.com/office/drawing/2014/main" id="{7CAB4E57-FCA7-400A-B5A8-6A3BA1DE56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603" y="2055814"/>
            <a:ext cx="8427301" cy="35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8;p26">
            <a:extLst>
              <a:ext uri="{FF2B5EF4-FFF2-40B4-BE49-F238E27FC236}">
                <a16:creationId xmlns:a16="http://schemas.microsoft.com/office/drawing/2014/main" id="{6354D1F4-485E-442E-B7FB-CFEB98C7CAD0}"/>
              </a:ext>
            </a:extLst>
          </p:cNvPr>
          <p:cNvSpPr txBox="1"/>
          <p:nvPr/>
        </p:nvSpPr>
        <p:spPr>
          <a:xfrm>
            <a:off x="4412974" y="5726656"/>
            <a:ext cx="463826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Maestri, Júlio - 2021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198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351F1-F6F0-4DE3-9D4B-DE8BA8C7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D7F45C-F624-4A6A-83DF-C83E35CA3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8EA389A4-A7A8-4110-A1DF-EDE83F3AF2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AC0E9A32-D0C8-42F6-A0AB-FC26E44EAE35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6" name="Google Shape;142;p5">
            <a:extLst>
              <a:ext uri="{FF2B5EF4-FFF2-40B4-BE49-F238E27FC236}">
                <a16:creationId xmlns:a16="http://schemas.microsoft.com/office/drawing/2014/main" id="{EE5D3F9F-C736-4FEB-AD12-C5EB09FAC590}"/>
              </a:ext>
            </a:extLst>
          </p:cNvPr>
          <p:cNvSpPr txBox="1"/>
          <p:nvPr/>
        </p:nvSpPr>
        <p:spPr>
          <a:xfrm>
            <a:off x="1164559" y="1179294"/>
            <a:ext cx="58574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busca de perguntas;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5DFB3F-1E72-4E81-9AD2-E39467E59D6F}"/>
              </a:ext>
            </a:extLst>
          </p:cNvPr>
          <p:cNvSpPr txBox="1"/>
          <p:nvPr/>
        </p:nvSpPr>
        <p:spPr>
          <a:xfrm>
            <a:off x="630854" y="5492918"/>
            <a:ext cx="11141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Os professores não precisam “[...] simplesmente satisfazer ou responder perguntas, mas, em vez disso, ajudar as crianças a descobrir respostas e, mais importante ainda, ajudá-las a indagar a si mesmas questões relevantes” (EDWARDS; GANDINI; FORMAN, 1999, p. 114).</a:t>
            </a:r>
          </a:p>
        </p:txBody>
      </p:sp>
      <p:sp>
        <p:nvSpPr>
          <p:cNvPr id="9" name="Google Shape;211;p10">
            <a:extLst>
              <a:ext uri="{FF2B5EF4-FFF2-40B4-BE49-F238E27FC236}">
                <a16:creationId xmlns:a16="http://schemas.microsoft.com/office/drawing/2014/main" id="{0FF39D1C-1E6A-47F3-AE18-1460FF4D5C03}"/>
              </a:ext>
            </a:extLst>
          </p:cNvPr>
          <p:cNvSpPr txBox="1"/>
          <p:nvPr/>
        </p:nvSpPr>
        <p:spPr>
          <a:xfrm>
            <a:off x="7329879" y="2055813"/>
            <a:ext cx="6520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Sementeira NIEM </a:t>
            </a:r>
            <a:r>
              <a:rPr lang="pt-BR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Hassis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0;p10">
            <a:extLst>
              <a:ext uri="{FF2B5EF4-FFF2-40B4-BE49-F238E27FC236}">
                <a16:creationId xmlns:a16="http://schemas.microsoft.com/office/drawing/2014/main" id="{0A470F2E-13F9-4D33-A7B9-57AB4E58DC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954" y="1586340"/>
            <a:ext cx="5511371" cy="36868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2;p10">
            <a:extLst>
              <a:ext uri="{FF2B5EF4-FFF2-40B4-BE49-F238E27FC236}">
                <a16:creationId xmlns:a16="http://schemas.microsoft.com/office/drawing/2014/main" id="{44E23D14-BECA-4A3E-BC84-A4535717B8B1}"/>
              </a:ext>
            </a:extLst>
          </p:cNvPr>
          <p:cNvSpPr txBox="1"/>
          <p:nvPr/>
        </p:nvSpPr>
        <p:spPr>
          <a:xfrm>
            <a:off x="7264020" y="2421582"/>
            <a:ext cx="71760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NEIM </a:t>
            </a:r>
            <a:r>
              <a:rPr lang="pt-BR" sz="1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Hassis</a:t>
            </a:r>
            <a:r>
              <a:rPr lang="pt-B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(2019)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965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9E65E-DDFE-4A42-AF89-496F94B9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E161B0-B40F-4DCF-911C-95D84D655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34FF4FDF-D7C6-4163-A11E-BAF11B95B1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A1C5B242-0B54-476C-8788-7F9C10E23CFB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9" name="Google Shape;141;p5">
            <a:extLst>
              <a:ext uri="{FF2B5EF4-FFF2-40B4-BE49-F238E27FC236}">
                <a16:creationId xmlns:a16="http://schemas.microsoft.com/office/drawing/2014/main" id="{2E3FD4E1-C193-4D11-B1CA-9138BA54ABD8}"/>
              </a:ext>
            </a:extLst>
          </p:cNvPr>
          <p:cNvSpPr txBox="1"/>
          <p:nvPr/>
        </p:nvSpPr>
        <p:spPr>
          <a:xfrm>
            <a:off x="1389641" y="1132483"/>
            <a:ext cx="7888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Possibilidades de envolvimento da unidade educativa, das famílias, comunidade do entorno e parcerias;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43;p5">
            <a:extLst>
              <a:ext uri="{FF2B5EF4-FFF2-40B4-BE49-F238E27FC236}">
                <a16:creationId xmlns:a16="http://schemas.microsoft.com/office/drawing/2014/main" id="{919C7FEB-22B5-4FC6-BA83-0DDE284E6133}"/>
              </a:ext>
            </a:extLst>
          </p:cNvPr>
          <p:cNvSpPr txBox="1"/>
          <p:nvPr/>
        </p:nvSpPr>
        <p:spPr>
          <a:xfrm>
            <a:off x="608295" y="6516410"/>
            <a:ext cx="120270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Publicação de referência – NAPS Natureza. </a:t>
            </a:r>
            <a:r>
              <a:rPr lang="pt-BR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Orientações Curriculares da Educação Infantil de Florianópolis</a:t>
            </a:r>
            <a:r>
              <a:rPr lang="pt-BR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Florianópolis, SC: SME, 2012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566;p27">
            <a:extLst>
              <a:ext uri="{FF2B5EF4-FFF2-40B4-BE49-F238E27FC236}">
                <a16:creationId xmlns:a16="http://schemas.microsoft.com/office/drawing/2014/main" id="{C22C10EC-7095-41E8-BD94-F7363C9081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9991" y="1854172"/>
            <a:ext cx="6587807" cy="4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68;p27">
            <a:extLst>
              <a:ext uri="{FF2B5EF4-FFF2-40B4-BE49-F238E27FC236}">
                <a16:creationId xmlns:a16="http://schemas.microsoft.com/office/drawing/2014/main" id="{084E486B-3647-42B6-9D6E-7E0FE39A9367}"/>
              </a:ext>
            </a:extLst>
          </p:cNvPr>
          <p:cNvSpPr txBox="1"/>
          <p:nvPr/>
        </p:nvSpPr>
        <p:spPr>
          <a:xfrm>
            <a:off x="9426985" y="6215881"/>
            <a:ext cx="463826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Maestri, Júlio - 2021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793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B1D4F49B-FDDD-49C5-882B-E71F49E537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69"/>
          <p:cNvSpPr txBox="1"/>
          <p:nvPr/>
        </p:nvSpPr>
        <p:spPr>
          <a:xfrm>
            <a:off x="1666946" y="2703585"/>
            <a:ext cx="844515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6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POSTAGEM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dirty="0"/>
          </a:p>
        </p:txBody>
      </p:sp>
      <p:pic>
        <p:nvPicPr>
          <p:cNvPr id="911" name="Google Shape;911;p69" descr="Diagram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93" y="5652431"/>
            <a:ext cx="1069702" cy="1069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547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79" name="Google Shape;17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0" name="Google Shape;180;p8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8"/>
          <p:cNvSpPr txBox="1"/>
          <p:nvPr/>
        </p:nvSpPr>
        <p:spPr>
          <a:xfrm>
            <a:off x="350381" y="489049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1027703" y="1135452"/>
            <a:ext cx="835218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compostagem  como processo de transformação</a:t>
            </a:r>
            <a:endParaRPr dirty="0"/>
          </a:p>
        </p:txBody>
      </p:sp>
      <p:sp>
        <p:nvSpPr>
          <p:cNvPr id="183" name="Google Shape;183;p8"/>
          <p:cNvSpPr txBox="1"/>
          <p:nvPr/>
        </p:nvSpPr>
        <p:spPr>
          <a:xfrm>
            <a:off x="1349045" y="2171860"/>
            <a:ext cx="61968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Composteira em caixa plástica (super R)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3500" y="2541192"/>
            <a:ext cx="3424028" cy="398200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641049" y="6458661"/>
            <a:ext cx="619681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EDM Praia do Forte (2011)</a:t>
            </a:r>
            <a:endParaRPr/>
          </a:p>
        </p:txBody>
      </p:sp>
      <p:sp>
        <p:nvSpPr>
          <p:cNvPr id="186" name="Google Shape;186;p8"/>
          <p:cNvSpPr txBox="1"/>
          <p:nvPr/>
        </p:nvSpPr>
        <p:spPr>
          <a:xfrm>
            <a:off x="7295071" y="2094220"/>
            <a:ext cx="63014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Composteira em blocos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7033341" y="6257388"/>
            <a:ext cx="68248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Patrícia, NEIM Doralice (2011)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256" y="2545159"/>
            <a:ext cx="4067175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70" descr="Ver a imagem de origem"/>
          <p:cNvPicPr preferRelativeResize="0"/>
          <p:nvPr/>
        </p:nvPicPr>
        <p:blipFill rotWithShape="1">
          <a:blip r:embed="rId3">
            <a:alphaModFix/>
          </a:blip>
          <a:srcRect l="8326" r="1" b="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 extrusionOk="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17" name="Google Shape;917;p70"/>
          <p:cNvSpPr txBox="1">
            <a:spLocks noGrp="1"/>
          </p:cNvSpPr>
          <p:nvPr>
            <p:ph type="body" idx="1"/>
          </p:nvPr>
        </p:nvSpPr>
        <p:spPr>
          <a:xfrm>
            <a:off x="-9143" y="6325000"/>
            <a:ext cx="3438906" cy="53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pt-BR" sz="1700"/>
              <a:t>brotei.com.br/produtos-e-servicos/minhocario-domestico/</a:t>
            </a:r>
            <a:endParaRPr/>
          </a:p>
        </p:txBody>
      </p:sp>
      <p:sp>
        <p:nvSpPr>
          <p:cNvPr id="918" name="Google Shape;918;p70"/>
          <p:cNvSpPr txBox="1"/>
          <p:nvPr/>
        </p:nvSpPr>
        <p:spPr>
          <a:xfrm>
            <a:off x="-703575" y="1203030"/>
            <a:ext cx="5446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POSTEIRAS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BALDES</a:t>
            </a:r>
            <a:endParaRPr/>
          </a:p>
        </p:txBody>
      </p:sp>
      <p:sp>
        <p:nvSpPr>
          <p:cNvPr id="919" name="Google Shape;919;p70"/>
          <p:cNvSpPr txBox="1"/>
          <p:nvPr/>
        </p:nvSpPr>
        <p:spPr>
          <a:xfrm>
            <a:off x="742760" y="2461768"/>
            <a:ext cx="3023043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 baldes de 20 litros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10kg de resíduos por balde.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Aproximadamente 2,0kg a cada 03 dias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 pessoa)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Ciclo total 45 dias (mínimo)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dias cada balde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290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71"/>
          <p:cNvPicPr preferRelativeResize="0"/>
          <p:nvPr/>
        </p:nvPicPr>
        <p:blipFill rotWithShape="1">
          <a:blip r:embed="rId3">
            <a:alphaModFix/>
          </a:blip>
          <a:srcRect r="2128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 extrusionOk="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25" name="Google Shape;925;p71"/>
          <p:cNvSpPr txBox="1"/>
          <p:nvPr/>
        </p:nvSpPr>
        <p:spPr>
          <a:xfrm>
            <a:off x="-703575" y="1203030"/>
            <a:ext cx="5446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POSTEIRAS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CAIXAS PLÁSTICAS</a:t>
            </a:r>
            <a:endParaRPr/>
          </a:p>
        </p:txBody>
      </p:sp>
      <p:sp>
        <p:nvSpPr>
          <p:cNvPr id="926" name="Google Shape;926;p71"/>
          <p:cNvSpPr txBox="1"/>
          <p:nvPr/>
        </p:nvSpPr>
        <p:spPr>
          <a:xfrm>
            <a:off x="742760" y="2630131"/>
            <a:ext cx="3023043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 caixas de 38 à 40 litros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19kg à 20kg de resíduos por balde.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Aproximadamente 2,6kg a cada 02 dias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(02 à 03 pessoas)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Ciclo total 45 dias (mínimo)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dias cada caixa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561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72" descr="Nenhuma descrição de foto disponível."/>
          <p:cNvPicPr preferRelativeResize="0"/>
          <p:nvPr/>
        </p:nvPicPr>
        <p:blipFill rotWithShape="1">
          <a:blip r:embed="rId3">
            <a:alphaModFix/>
          </a:blip>
          <a:srcRect l="12023" t="-53" r="35125" b="50"/>
          <a:stretch/>
        </p:blipFill>
        <p:spPr>
          <a:xfrm>
            <a:off x="4446529" y="0"/>
            <a:ext cx="7745472" cy="6858000"/>
          </a:xfrm>
          <a:custGeom>
            <a:avLst/>
            <a:gdLst/>
            <a:ahLst/>
            <a:cxnLst/>
            <a:rect l="l" t="t" r="r" b="b"/>
            <a:pathLst>
              <a:path w="8949307" h="6858000" extrusionOk="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32" name="Google Shape;932;p72"/>
          <p:cNvSpPr txBox="1"/>
          <p:nvPr/>
        </p:nvSpPr>
        <p:spPr>
          <a:xfrm>
            <a:off x="-351883" y="1123868"/>
            <a:ext cx="5446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POSTEIRAS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CAIXAS PLÁSTICAS</a:t>
            </a:r>
            <a:endParaRPr/>
          </a:p>
        </p:txBody>
      </p:sp>
      <p:sp>
        <p:nvSpPr>
          <p:cNvPr id="933" name="Google Shape;933;p72"/>
          <p:cNvSpPr txBox="1"/>
          <p:nvPr/>
        </p:nvSpPr>
        <p:spPr>
          <a:xfrm>
            <a:off x="973455" y="2706430"/>
            <a:ext cx="307804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 caixas de 61 à 65 litros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30kg à 32kg de resíduos por balde.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Aproximadamente 2,0kg a cada 01 dia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(04 à 05 pessoas)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Ciclo total 45 dias (mínimo)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dias cada caixa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503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76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6" descr="C:\Users\Julio\Documents\julio\TÉCNICO JÚLIO\2015\paragominas\tipos de composteira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128" y="493441"/>
            <a:ext cx="4320480" cy="305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76" descr="Ver a imagem de orig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6944" y="2414184"/>
            <a:ext cx="6012447" cy="396473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76"/>
          <p:cNvSpPr txBox="1"/>
          <p:nvPr/>
        </p:nvSpPr>
        <p:spPr>
          <a:xfrm>
            <a:off x="1470990" y="6496469"/>
            <a:ext cx="107210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sustentabilidadenaoepalavraeaccao.blogspot.com/2011/09/aula-de-compostagem-caseira.html</a:t>
            </a:r>
            <a:endParaRPr/>
          </a:p>
        </p:txBody>
      </p:sp>
      <p:sp>
        <p:nvSpPr>
          <p:cNvPr id="967" name="Google Shape;967;p76"/>
          <p:cNvSpPr txBox="1"/>
          <p:nvPr/>
        </p:nvSpPr>
        <p:spPr>
          <a:xfrm>
            <a:off x="5830956" y="475554"/>
            <a:ext cx="544691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POSTEIRA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DELIMITAÇÃO DE ESTRUTURA DE MADEIRA/PALETES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37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77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7" descr="C:\Users\Julio\Documents\julio\TÉCNICO JÚLIO\modelo composteir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508" y="1543844"/>
            <a:ext cx="3197290" cy="397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77" descr="Ver a imagem de orig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6305" y="1543844"/>
            <a:ext cx="7143750" cy="4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77"/>
          <p:cNvSpPr txBox="1"/>
          <p:nvPr/>
        </p:nvSpPr>
        <p:spPr>
          <a:xfrm>
            <a:off x="1842051" y="6458744"/>
            <a:ext cx="87897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www.assimquefaz.com/13-maneiras-criativas-de-fazer-caixa-de-compostagem/</a:t>
            </a:r>
            <a:endParaRPr/>
          </a:p>
        </p:txBody>
      </p:sp>
      <p:sp>
        <p:nvSpPr>
          <p:cNvPr id="976" name="Google Shape;976;p77"/>
          <p:cNvSpPr txBox="1"/>
          <p:nvPr/>
        </p:nvSpPr>
        <p:spPr>
          <a:xfrm>
            <a:off x="3263289" y="158849"/>
            <a:ext cx="544691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POSTEIRA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ESTRUTURA DE TELA METÁLICA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70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0;p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2ED890F9-AE93-41EF-AA7C-CF4433EB13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099F49B-7CC2-419B-B853-BEB7B8A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-516533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Histórico</a:t>
            </a:r>
            <a:r>
              <a:rPr lang="en-US" sz="4000" dirty="0"/>
              <a:t> do </a:t>
            </a:r>
            <a:r>
              <a:rPr lang="en-US" sz="4000" dirty="0" err="1"/>
              <a:t>Cepagro</a:t>
            </a:r>
            <a:r>
              <a:rPr lang="en-US" sz="4000" dirty="0"/>
              <a:t>: </a:t>
            </a:r>
            <a:r>
              <a:rPr lang="en-US" sz="4000" dirty="0" err="1"/>
              <a:t>Hortas</a:t>
            </a:r>
            <a:r>
              <a:rPr lang="en-US" sz="4000" dirty="0"/>
              <a:t> </a:t>
            </a:r>
            <a:r>
              <a:rPr lang="en-US" sz="4000" dirty="0" err="1"/>
              <a:t>Pedagógicas</a:t>
            </a:r>
            <a:r>
              <a:rPr lang="en-US" sz="4000" dirty="0"/>
              <a:t> </a:t>
            </a:r>
          </a:p>
        </p:txBody>
      </p:sp>
      <p:pic>
        <p:nvPicPr>
          <p:cNvPr id="6" name="Espaço Reservado para Conteúdo 5" descr="Bolo de aniversário&#10;&#10;Descrição gerada automaticamente com confiança baixa">
            <a:extLst>
              <a:ext uri="{FF2B5EF4-FFF2-40B4-BE49-F238E27FC236}">
                <a16:creationId xmlns:a16="http://schemas.microsoft.com/office/drawing/2014/main" id="{C93A0B24-42A9-4D16-8C01-82B5FCE33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r="13455"/>
          <a:stretch/>
        </p:blipFill>
        <p:spPr>
          <a:xfrm>
            <a:off x="8401064" y="1266090"/>
            <a:ext cx="3482943" cy="3620321"/>
          </a:xfrm>
          <a:prstGeom prst="rect">
            <a:avLst/>
          </a:prstGeom>
        </p:spPr>
      </p:pic>
      <p:pic>
        <p:nvPicPr>
          <p:cNvPr id="4" name="Picture 2" descr="Diagrama&#10;&#10;Descrição gerada automaticamente com confiança média">
            <a:extLst>
              <a:ext uri="{FF2B5EF4-FFF2-40B4-BE49-F238E27FC236}">
                <a16:creationId xmlns:a16="http://schemas.microsoft.com/office/drawing/2014/main" id="{623487A0-A92E-4965-9658-FD66FB7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501" y="5795065"/>
            <a:ext cx="1061499" cy="10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468E7D0-1812-47E8-B371-B9868B4469FB}"/>
              </a:ext>
            </a:extLst>
          </p:cNvPr>
          <p:cNvSpPr txBox="1"/>
          <p:nvPr/>
        </p:nvSpPr>
        <p:spPr>
          <a:xfrm>
            <a:off x="112542" y="1114834"/>
            <a:ext cx="8288522" cy="59386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Iniciou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2006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unidades</a:t>
            </a:r>
            <a:r>
              <a:rPr lang="en-US" sz="4000" dirty="0"/>
              <a:t> </a:t>
            </a:r>
            <a:r>
              <a:rPr lang="en-US" sz="4000" dirty="0" err="1"/>
              <a:t>educativas</a:t>
            </a:r>
            <a:r>
              <a:rPr lang="en-US" sz="4000" dirty="0"/>
              <a:t> (</a:t>
            </a:r>
            <a:r>
              <a:rPr lang="en-US" sz="4000" dirty="0" err="1"/>
              <a:t>sul</a:t>
            </a:r>
            <a:r>
              <a:rPr lang="en-US" sz="4000" dirty="0"/>
              <a:t> da </a:t>
            </a:r>
            <a:r>
              <a:rPr lang="en-US" sz="4000" dirty="0" err="1"/>
              <a:t>ilha</a:t>
            </a:r>
            <a:r>
              <a:rPr lang="en-US" sz="4000" dirty="0"/>
              <a:t> – APAM e Monte Cristo = EEB América Dutra Machado);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40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2008 – Para </a:t>
            </a:r>
            <a:r>
              <a:rPr lang="en-US" sz="4000" dirty="0" err="1"/>
              <a:t>além</a:t>
            </a:r>
            <a:r>
              <a:rPr lang="en-US" sz="4000" dirty="0"/>
              <a:t> dos “</a:t>
            </a:r>
            <a:r>
              <a:rPr lang="en-US" sz="4000" dirty="0" err="1"/>
              <a:t>muros</a:t>
            </a:r>
            <a:r>
              <a:rPr lang="en-US" sz="4000" dirty="0"/>
              <a:t> da </a:t>
            </a:r>
            <a:r>
              <a:rPr lang="en-US" sz="4000" dirty="0" err="1"/>
              <a:t>escola</a:t>
            </a:r>
            <a:r>
              <a:rPr lang="en-US" sz="4000" dirty="0"/>
              <a:t>”, surge o </a:t>
            </a:r>
            <a:r>
              <a:rPr lang="en-US" sz="4000" dirty="0" err="1"/>
              <a:t>projeto</a:t>
            </a:r>
            <a:r>
              <a:rPr lang="en-US" sz="4000" dirty="0"/>
              <a:t> </a:t>
            </a:r>
            <a:r>
              <a:rPr lang="en-US" sz="4000" dirty="0" err="1"/>
              <a:t>Revolução</a:t>
            </a:r>
            <a:r>
              <a:rPr lang="en-US" sz="4000" dirty="0"/>
              <a:t> dos </a:t>
            </a:r>
            <a:r>
              <a:rPr lang="en-US" sz="4000" dirty="0" err="1"/>
              <a:t>Baldinhos</a:t>
            </a:r>
            <a:r>
              <a:rPr lang="en-US" sz="4000" dirty="0"/>
              <a:t>/Monte Cristo/</a:t>
            </a:r>
            <a:r>
              <a:rPr lang="en-US" sz="4000" dirty="0" err="1"/>
              <a:t>comunidade</a:t>
            </a:r>
            <a:r>
              <a:rPr lang="en-US" sz="4000" dirty="0"/>
              <a:t> Chico Mendes.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Entre 2010 e 2013 </a:t>
            </a:r>
            <a:r>
              <a:rPr lang="en-US" sz="4000" dirty="0" err="1"/>
              <a:t>assessoramos</a:t>
            </a:r>
            <a:r>
              <a:rPr lang="en-US" sz="4000" dirty="0"/>
              <a:t> 83 </a:t>
            </a:r>
            <a:r>
              <a:rPr lang="en-US" sz="4000" dirty="0" err="1"/>
              <a:t>Unidades</a:t>
            </a:r>
            <a:r>
              <a:rPr lang="en-US" sz="4000" dirty="0"/>
              <a:t> de Ensino </a:t>
            </a:r>
            <a:r>
              <a:rPr lang="en-US" sz="4000" dirty="0" err="1"/>
              <a:t>Municipais</a:t>
            </a:r>
            <a:r>
              <a:rPr lang="en-US" sz="4000" dirty="0"/>
              <a:t> </a:t>
            </a:r>
            <a:r>
              <a:rPr lang="en-US" sz="4000" dirty="0" err="1"/>
              <a:t>através</a:t>
            </a:r>
            <a:r>
              <a:rPr lang="en-US" sz="4000" dirty="0"/>
              <a:t> do </a:t>
            </a:r>
            <a:r>
              <a:rPr lang="en-US" sz="4000" dirty="0" err="1"/>
              <a:t>projeto</a:t>
            </a:r>
            <a:r>
              <a:rPr lang="en-US" sz="4000" dirty="0"/>
              <a:t> PEHEG (</a:t>
            </a:r>
            <a:r>
              <a:rPr lang="en-US" sz="4000" dirty="0" err="1"/>
              <a:t>Projeto</a:t>
            </a:r>
            <a:r>
              <a:rPr lang="en-US" sz="4000" dirty="0"/>
              <a:t> </a:t>
            </a:r>
            <a:r>
              <a:rPr lang="en-US" sz="4000" dirty="0" err="1"/>
              <a:t>Educando</a:t>
            </a:r>
            <a:r>
              <a:rPr lang="en-US" sz="4000" dirty="0"/>
              <a:t> com a Horta Escolar e a </a:t>
            </a:r>
            <a:r>
              <a:rPr lang="en-US" sz="4000" dirty="0" err="1"/>
              <a:t>Gastronomia</a:t>
            </a:r>
            <a:r>
              <a:rPr lang="en-US" sz="4000" dirty="0"/>
              <a:t>).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2014 à 2016 - </a:t>
            </a:r>
            <a:r>
              <a:rPr lang="en-US" sz="4000" dirty="0" err="1"/>
              <a:t>Gestão</a:t>
            </a:r>
            <a:r>
              <a:rPr lang="en-US" sz="4000" dirty="0"/>
              <a:t> </a:t>
            </a:r>
            <a:r>
              <a:rPr lang="en-US" sz="4000" dirty="0" err="1"/>
              <a:t>Agroecológica</a:t>
            </a:r>
            <a:r>
              <a:rPr lang="en-US" sz="4000" dirty="0"/>
              <a:t> Camping do Rio Vermelho, </a:t>
            </a:r>
            <a:r>
              <a:rPr lang="en-US" sz="4000" dirty="0" err="1"/>
              <a:t>recebendo</a:t>
            </a:r>
            <a:r>
              <a:rPr lang="en-US" sz="4000" dirty="0"/>
              <a:t> </a:t>
            </a:r>
            <a:r>
              <a:rPr lang="en-US" sz="4000" dirty="0" err="1"/>
              <a:t>escolas</a:t>
            </a:r>
            <a:r>
              <a:rPr lang="en-US" sz="4000" dirty="0"/>
              <a:t>;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2017 e 2018 – </a:t>
            </a:r>
            <a:r>
              <a:rPr lang="en-US" sz="4000" dirty="0" err="1"/>
              <a:t>Escolas</a:t>
            </a:r>
            <a:r>
              <a:rPr lang="en-US" sz="4000" dirty="0"/>
              <a:t> de outros </a:t>
            </a:r>
            <a:r>
              <a:rPr lang="en-US" sz="4000" dirty="0" err="1"/>
              <a:t>municípios</a:t>
            </a:r>
            <a:r>
              <a:rPr lang="en-US" sz="4000" dirty="0"/>
              <a:t>, </a:t>
            </a:r>
            <a:r>
              <a:rPr lang="en-US" sz="4000" dirty="0" err="1"/>
              <a:t>como</a:t>
            </a:r>
            <a:r>
              <a:rPr lang="en-US" sz="4000" dirty="0"/>
              <a:t> Major </a:t>
            </a:r>
            <a:r>
              <a:rPr lang="en-US" sz="4000" dirty="0" err="1"/>
              <a:t>Gercino</a:t>
            </a:r>
            <a:r>
              <a:rPr lang="en-US" sz="4000" dirty="0"/>
              <a:t>, Antônio Carlos, </a:t>
            </a:r>
            <a:r>
              <a:rPr lang="en-US" sz="4000" dirty="0" err="1"/>
              <a:t>Parcerias</a:t>
            </a:r>
            <a:r>
              <a:rPr lang="en-US" sz="4000" dirty="0"/>
              <a:t> com o </a:t>
            </a:r>
            <a:r>
              <a:rPr lang="en-US" sz="4000" dirty="0" err="1"/>
              <a:t>curso</a:t>
            </a:r>
            <a:r>
              <a:rPr lang="en-US" sz="4000" dirty="0"/>
              <a:t> de </a:t>
            </a:r>
            <a:r>
              <a:rPr lang="en-US" sz="4000" dirty="0" err="1"/>
              <a:t>Nutrição</a:t>
            </a:r>
            <a:r>
              <a:rPr lang="en-US" sz="4000" dirty="0"/>
              <a:t>/UFSC. 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40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2019 – </a:t>
            </a:r>
            <a:r>
              <a:rPr lang="en-US" sz="4000" dirty="0" err="1"/>
              <a:t>Lançamento</a:t>
            </a:r>
            <a:r>
              <a:rPr lang="en-US" sz="4000" dirty="0"/>
              <a:t> do </a:t>
            </a:r>
            <a:r>
              <a:rPr lang="en-US" sz="4000" dirty="0" err="1"/>
              <a:t>Livro</a:t>
            </a:r>
            <a:r>
              <a:rPr lang="en-US" sz="4000" dirty="0"/>
              <a:t> </a:t>
            </a:r>
            <a:r>
              <a:rPr lang="en-US" sz="4000" dirty="0" err="1"/>
              <a:t>Educando</a:t>
            </a:r>
            <a:r>
              <a:rPr lang="en-US" sz="4000" dirty="0"/>
              <a:t> com a Horta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2020 e 2021 - </a:t>
            </a:r>
            <a:r>
              <a:rPr lang="en-US" sz="4000" dirty="0" err="1"/>
              <a:t>Atualmente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projetos</a:t>
            </a:r>
            <a:r>
              <a:rPr lang="en-US" sz="4000" dirty="0"/>
              <a:t> </a:t>
            </a:r>
            <a:r>
              <a:rPr lang="en-US" sz="4000" dirty="0" err="1"/>
              <a:t>Escolas</a:t>
            </a:r>
            <a:r>
              <a:rPr lang="en-US" sz="4000" dirty="0"/>
              <a:t> </a:t>
            </a:r>
            <a:r>
              <a:rPr lang="en-US" sz="4000" dirty="0" err="1"/>
              <a:t>municipais</a:t>
            </a:r>
            <a:r>
              <a:rPr lang="en-US" sz="4000" dirty="0"/>
              <a:t> de São José/SC e </a:t>
            </a:r>
            <a:r>
              <a:rPr lang="en-US" sz="4000" dirty="0" err="1"/>
              <a:t>participação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 </a:t>
            </a:r>
            <a:r>
              <a:rPr lang="en-US" sz="4000" dirty="0" err="1"/>
              <a:t>Cursos</a:t>
            </a:r>
            <a:r>
              <a:rPr lang="en-US" sz="4000" dirty="0"/>
              <a:t> de Horta </a:t>
            </a:r>
            <a:r>
              <a:rPr lang="en-US" sz="4000" dirty="0" err="1"/>
              <a:t>Pedagógica</a:t>
            </a:r>
            <a:r>
              <a:rPr lang="en-US" sz="4000" dirty="0"/>
              <a:t>. </a:t>
            </a:r>
            <a:br>
              <a:rPr lang="en-US" sz="2600" dirty="0"/>
            </a:br>
            <a:endParaRPr lang="en-US" sz="2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70754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78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78" descr="Ver a imagem de orig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760" y="1517853"/>
            <a:ext cx="6145971" cy="4609478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78"/>
          <p:cNvSpPr txBox="1"/>
          <p:nvPr/>
        </p:nvSpPr>
        <p:spPr>
          <a:xfrm>
            <a:off x="2254041" y="6311900"/>
            <a:ext cx="84802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bibocaambiental.blogspot.com/2011/08/construindo-uma-composteira.html</a:t>
            </a:r>
            <a:endParaRPr/>
          </a:p>
        </p:txBody>
      </p:sp>
      <p:sp>
        <p:nvSpPr>
          <p:cNvPr id="984" name="Google Shape;984;p78"/>
          <p:cNvSpPr txBox="1"/>
          <p:nvPr/>
        </p:nvSpPr>
        <p:spPr>
          <a:xfrm>
            <a:off x="3263289" y="396718"/>
            <a:ext cx="5446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POSTEIRA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BAIA DE BAMBÚ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0660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79" descr="Ver a imagem de origem"/>
          <p:cNvPicPr preferRelativeResize="0"/>
          <p:nvPr/>
        </p:nvPicPr>
        <p:blipFill rotWithShape="1">
          <a:blip r:embed="rId3">
            <a:alphaModFix amt="35000"/>
          </a:blip>
          <a:srcRect t="6498" b="8300"/>
          <a:stretch/>
        </p:blipFill>
        <p:spPr>
          <a:xfrm>
            <a:off x="0" y="0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79"/>
          <p:cNvSpPr txBox="1">
            <a:spLocks noGrp="1"/>
          </p:cNvSpPr>
          <p:nvPr>
            <p:ph type="title"/>
          </p:nvPr>
        </p:nvSpPr>
        <p:spPr>
          <a:xfrm>
            <a:off x="477541" y="235687"/>
            <a:ext cx="5734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/>
              <a:t>MINHOCÁRIO</a:t>
            </a:r>
            <a:endParaRPr/>
          </a:p>
        </p:txBody>
      </p:sp>
      <p:pic>
        <p:nvPicPr>
          <p:cNvPr id="991" name="Google Shape;991;p79" descr="D:\Júlio\Pictures\minhocasa.jpg"/>
          <p:cNvPicPr preferRelativeResize="0"/>
          <p:nvPr/>
        </p:nvPicPr>
        <p:blipFill rotWithShape="1">
          <a:blip r:embed="rId4">
            <a:alphaModFix/>
          </a:blip>
          <a:srcRect l="5443" r="4058" b="1"/>
          <a:stretch/>
        </p:blipFill>
        <p:spPr>
          <a:xfrm>
            <a:off x="5314134" y="2427955"/>
            <a:ext cx="3650200" cy="3650200"/>
          </a:xfrm>
          <a:custGeom>
            <a:avLst/>
            <a:gdLst/>
            <a:ahLst/>
            <a:cxnLst/>
            <a:rect l="l" t="t" r="r" b="b"/>
            <a:pathLst>
              <a:path w="2880360" h="2880360" extrusionOk="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92" name="Google Shape;992;p79" descr="Padrão do plano de fund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8471" r="9664" b="3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 extrusionOk="0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93" name="Google Shape;993;p79" descr="Ver a imagem de origem"/>
          <p:cNvPicPr preferRelativeResize="0"/>
          <p:nvPr/>
        </p:nvPicPr>
        <p:blipFill rotWithShape="1">
          <a:blip r:embed="rId6">
            <a:alphaModFix/>
          </a:blip>
          <a:srcRect l="5493" r="8174" b="-4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 extrusionOk="0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303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80" descr="Ver a imagem de origem"/>
          <p:cNvPicPr preferRelativeResize="0"/>
          <p:nvPr/>
        </p:nvPicPr>
        <p:blipFill rotWithShape="1">
          <a:blip r:embed="rId3">
            <a:alphaModFix/>
          </a:blip>
          <a:srcRect l="11222" r="1141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 extrusionOk="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99" name="Google Shape;999;p80" descr="Padrão do plano de fund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23788" r="24977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 extrusionOk="0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00" name="Google Shape;1000;p80"/>
          <p:cNvSpPr txBox="1"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MINHOCÁRIO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80"/>
          <p:cNvSpPr txBox="1"/>
          <p:nvPr/>
        </p:nvSpPr>
        <p:spPr>
          <a:xfrm>
            <a:off x="3119360" y="6432605"/>
            <a:ext cx="7370727" cy="391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loja.moradadafloresta.eco.br/composteira-domestica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5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82" descr="Padrão do plano de fundo&#10;&#10;Descrição gerada automaticamente"/>
          <p:cNvPicPr preferRelativeResize="0"/>
          <p:nvPr/>
        </p:nvPicPr>
        <p:blipFill rotWithShape="1">
          <a:blip r:embed="rId3">
            <a:alphaModFix amt="40000"/>
          </a:blip>
          <a:srcRect b="20494"/>
          <a:stretch/>
        </p:blipFill>
        <p:spPr>
          <a:xfrm>
            <a:off x="20" y="10"/>
            <a:ext cx="1219198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82"/>
          <p:cNvSpPr txBox="1">
            <a:spLocks noGrp="1"/>
          </p:cNvSpPr>
          <p:nvPr>
            <p:ph type="title"/>
          </p:nvPr>
        </p:nvSpPr>
        <p:spPr>
          <a:xfrm>
            <a:off x="286508" y="8422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MINHOCÁRIO</a:t>
            </a:r>
            <a:endParaRPr/>
          </a:p>
        </p:txBody>
      </p:sp>
      <p:sp>
        <p:nvSpPr>
          <p:cNvPr id="1016" name="Google Shape;1016;p82"/>
          <p:cNvSpPr txBox="1">
            <a:spLocks noGrp="1"/>
          </p:cNvSpPr>
          <p:nvPr>
            <p:ph type="body" idx="1"/>
          </p:nvPr>
        </p:nvSpPr>
        <p:spPr>
          <a:xfrm>
            <a:off x="1161901" y="6377453"/>
            <a:ext cx="10837841" cy="3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pt-BR" sz="2000">
                <a:solidFill>
                  <a:srgbClr val="FFFFFF"/>
                </a:solidFill>
              </a:rPr>
              <a:t>www.mundoecologia.com.br/animais/como-fazer-um-minhocario-passo-a-passo/</a:t>
            </a:r>
            <a:endParaRPr/>
          </a:p>
        </p:txBody>
      </p:sp>
      <p:pic>
        <p:nvPicPr>
          <p:cNvPr id="1017" name="Google Shape;1017;p82" descr="Ver a imagem de origem"/>
          <p:cNvPicPr preferRelativeResize="0"/>
          <p:nvPr/>
        </p:nvPicPr>
        <p:blipFill rotWithShape="1">
          <a:blip r:embed="rId4">
            <a:alphaModFix/>
          </a:blip>
          <a:srcRect l="3262" r="2619" b="1"/>
          <a:stretch/>
        </p:blipFill>
        <p:spPr>
          <a:xfrm>
            <a:off x="3803374" y="640534"/>
            <a:ext cx="6998734" cy="5576932"/>
          </a:xfrm>
          <a:custGeom>
            <a:avLst/>
            <a:gdLst/>
            <a:ahLst/>
            <a:cxnLst/>
            <a:rect l="l" t="t" r="r" b="b"/>
            <a:pathLst>
              <a:path w="5283866" h="4210442" extrusionOk="0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239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85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85" descr="C:\Users\Usuario\Documents\CEPAGRO\Taubaté SP\IMG_20180224_15513794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6940" y="-33666"/>
            <a:ext cx="4425776" cy="308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85" descr="C:\Users\Usuario\Documents\CEPAGRO\Taubaté SP\IMG_20180225_11062944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7045" y="3393859"/>
            <a:ext cx="3886835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85" descr="C:\Users\Usuario\Documents\CEPAGRO\Taubaté SP\IMG_20180225_16023940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3039" y="3129722"/>
            <a:ext cx="4570321" cy="322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85" descr="C:\Users\Usuario\Documents\CEPAGRO\Taubaté SP\IMG_20180226_09503272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2763" y="0"/>
            <a:ext cx="4197152" cy="296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85" descr="Diagrama&#10;&#10;Descrição gerada automaticamente com confiança méd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72893" y="5652431"/>
            <a:ext cx="1069702" cy="106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85"/>
          <p:cNvSpPr txBox="1"/>
          <p:nvPr/>
        </p:nvSpPr>
        <p:spPr>
          <a:xfrm>
            <a:off x="1431235" y="6460523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Reaplicação da TS Gestão Comunitária de Resíduos Orgânicos e Agricultura Urbana, CEPAGRO e Revolução dos Baldinhos. Arquivo do autor, 2017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0928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051" name="Google Shape;1051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52" name="Google Shape;1052;p86" descr="C:\Users\Usuario\Documents\CEPAGRO\Taubaté SP\IMG_20180224_1801224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11887200" cy="64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86"/>
          <p:cNvSpPr txBox="1"/>
          <p:nvPr/>
        </p:nvSpPr>
        <p:spPr>
          <a:xfrm>
            <a:off x="1431235" y="6460523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Reaplicação da TS Gestão Comunitária de Resíduos Orgânicos e Agricultura Urbana, CEPAGRO e Revolução dos Baldinhos. Arquivo do autor, 2017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264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383637" y="395822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1618" y="2005790"/>
            <a:ext cx="6188764" cy="44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2778676" y="1547716"/>
            <a:ext cx="618876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Sementeira EDM Praia do Forte</a:t>
            </a:r>
            <a:endParaRPr sz="1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2613024" y="6429991"/>
            <a:ext cx="652006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EDM Praia do Forte (2011)</a:t>
            </a:r>
            <a:endParaRPr dirty="0"/>
          </a:p>
        </p:txBody>
      </p:sp>
      <p:sp>
        <p:nvSpPr>
          <p:cNvPr id="213" name="Google Shape;213;p10"/>
          <p:cNvSpPr txBox="1"/>
          <p:nvPr/>
        </p:nvSpPr>
        <p:spPr>
          <a:xfrm>
            <a:off x="1212361" y="1014152"/>
            <a:ext cx="618876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Semeando vivências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5FBC1806-F6DB-4075-B56D-5EA3DF929D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>
            <a:spLocks noGrp="1"/>
          </p:cNvSpPr>
          <p:nvPr>
            <p:ph type="title"/>
          </p:nvPr>
        </p:nvSpPr>
        <p:spPr>
          <a:xfrm>
            <a:off x="4959627" y="247284"/>
            <a:ext cx="10515600" cy="662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/>
              <a:t>Sementeira</a:t>
            </a:r>
            <a:endParaRPr/>
          </a:p>
        </p:txBody>
      </p:sp>
      <p:pic>
        <p:nvPicPr>
          <p:cNvPr id="230" name="Google Shape;230;p12" descr="D:\Pictures\2011-10-17 PEHE\PEHE 494.JPG"/>
          <p:cNvPicPr preferRelativeResize="0"/>
          <p:nvPr/>
        </p:nvPicPr>
        <p:blipFill rotWithShape="1">
          <a:blip r:embed="rId4">
            <a:alphaModFix/>
          </a:blip>
          <a:srcRect l="11292" t="16401" r="19288"/>
          <a:stretch/>
        </p:blipFill>
        <p:spPr>
          <a:xfrm>
            <a:off x="2914406" y="780361"/>
            <a:ext cx="5938046" cy="536324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/>
        </p:nvSpPr>
        <p:spPr>
          <a:xfrm>
            <a:off x="3286539" y="6294783"/>
            <a:ext cx="50093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(fonte: arquivo pessoal, NEIM Doralice, 2011)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8" name="Google Shape;238;p13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3"/>
          <p:cNvSpPr txBox="1"/>
          <p:nvPr/>
        </p:nvSpPr>
        <p:spPr>
          <a:xfrm>
            <a:off x="334161" y="452000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240" name="Google Shape;240;p13"/>
          <p:cNvSpPr txBox="1"/>
          <p:nvPr/>
        </p:nvSpPr>
        <p:spPr>
          <a:xfrm>
            <a:off x="1087544" y="1145488"/>
            <a:ext cx="6196818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Plantar e enraizar processos, emoções e relações </a:t>
            </a:r>
            <a:endParaRPr/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401" y="2361775"/>
            <a:ext cx="5140569" cy="41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1768102" y="2054662"/>
            <a:ext cx="61968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Horta Elevada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213765" y="6419875"/>
            <a:ext cx="619681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Patrícia, NEIM Doralice (2011)</a:t>
            </a:r>
            <a:endParaRPr/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4426" y="2773682"/>
            <a:ext cx="5300455" cy="332843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7964920" y="2361513"/>
            <a:ext cx="62152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Horta Mandala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6096000" y="6130360"/>
            <a:ext cx="6698974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NEIM Hassis (2019)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4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12891"/>
            <a:ext cx="12192000" cy="727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 descr="D:\Pictures\2011-10-17 PEHE\PEHE 44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12891"/>
            <a:ext cx="12190638" cy="685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 descr="Diagrama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93" y="5652431"/>
            <a:ext cx="1069702" cy="1069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4492487" y="6533519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arquivo do autor, Creche Ingleses, 2011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0" name="Google Shape;90;p1" descr="Cd em cima de um prato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106556" y="2670672"/>
            <a:ext cx="99788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5400"/>
              <a:buFont typeface="Arial"/>
              <a:buNone/>
            </a:pPr>
            <a:r>
              <a:rPr lang="pt-BR" sz="54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HORTA PEDAGÓGICA</a:t>
            </a:r>
            <a:endParaRPr sz="5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1" descr="Diagram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5739" y="207328"/>
            <a:ext cx="2413220" cy="241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Flor cor de ros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896139"/>
            <a:ext cx="12192000" cy="2969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302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5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1" name="Google Shape;261;p15" descr="D:\Pictures\2011-10-17 PEHE\PEHE 69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8082"/>
            <a:ext cx="12191999" cy="660655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4280453" y="6566331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Arquivo do autor, NEIM Albertina Madalena Dias, 2011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6" descr="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082"/>
            <a:ext cx="12192000" cy="694388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9" name="Google Shape;269;p16" descr="D:\Pictures\pehe abril\SAM_363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8082"/>
            <a:ext cx="12192000" cy="672879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 txBox="1"/>
          <p:nvPr/>
        </p:nvSpPr>
        <p:spPr>
          <a:xfrm>
            <a:off x="3882888" y="6604191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Arquivo do autor, NEIM Albertina Madalena Dias, 2011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C58DB46B-99B5-4DB8-BD37-1AE1C559A1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>
            <a:spLocks noGrp="1"/>
          </p:cNvSpPr>
          <p:nvPr>
            <p:ph type="title"/>
          </p:nvPr>
        </p:nvSpPr>
        <p:spPr>
          <a:xfrm>
            <a:off x="4031973" y="-3925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/>
              <a:t>Modelos de hortas – Mini Horta</a:t>
            </a:r>
            <a:endParaRPr/>
          </a:p>
        </p:txBody>
      </p:sp>
      <p:pic>
        <p:nvPicPr>
          <p:cNvPr id="277" name="Google Shape;277;p17" descr="Uma imagem contendo grama, ao ar livre, de madeira, pedaço&#10;&#10;Descrição g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89044" y="522692"/>
            <a:ext cx="8017564" cy="601317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 txBox="1"/>
          <p:nvPr/>
        </p:nvSpPr>
        <p:spPr>
          <a:xfrm>
            <a:off x="4280453" y="6566331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Arquivo do autor, CRAS Capoeiras II, 2020.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382C6599-3841-483C-9F9F-6B444E917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 descr="https://lh3.googleusercontent.com/lrcr_p_aoiRIlGyDrsQYOHNkBOxSJQ5cbA5s1xPikPUwkPDbUFDY8-Hdfana23_3UU0t42xEi8ZpEzK8MDe8eY_NCGedy76idWgu8OSLuSpL0R1vY1zjOdYan1Zfg2yk2kglSx0XK8fEd92IfSKTxspfohCICTNyl81Ggl7k6ib7loXwzDG5D-zS-Kz5MpKxLBOSvlNvmQ1-0c0c6wjmOJqS4q0asjp7BT3mGfmJMApBlz2WGJDmXXcq3CM4J4ooM2U7fT8OXpskFRCmrag1SmQyZ8m-0anFLsgFNqLr7ck65FzSKWENEy65xHy_i1TcYnt4_f_SF7yj9TAYfF3_wlYNB2Wquo5jg4gZGXr7I7pGMUWo1m2RfUKLK30K4ugcwZIOai0WTaLnG6-P18v6eKIrDdUlo0-lUjb9QzTaGk69kz7SHqkiO2lG8doCLECHjmIoYLUhIMwWLYHCrH7DnXQvc6VNX8f4bXCtp6tCicWswxBIh6K1CJxz7NCYGTIq1qdBczWF1DGZZt1WJG-KJXmcZUveF66OstT1SxLGPRLpv75tn1jG7c6IqfC4Pd0y_ccZDOhw7HjDpU1mC4ZBatJMAij3x2dzEHJskxaJTZvp8zxh=w926-h613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0309" y="-18075"/>
            <a:ext cx="5311381" cy="34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 descr="https://lh3.googleusercontent.com/IjF8A_g1jKUwPkBhq6ocwHEi5jZkoQxYrlDCabCcSlyxTMTsy2IOP5zo6fOEd0SY91px_62xrwwQwaiXnNtkrnJnzBBlxMijo_ttloDgteKLAphktb5zXVWU0QVkEARZvUdk3-mOwQObzrbJI2JlBPtd7ys375RBCaFQv7Rq_i9_KfqaWzhHONUUDSOD8aPhYyvrzpDCsr6aKNZcfByimhYnVHRX6JwYyVfFy3e4-TgPuhlHLwUS-h5RShlqyQ8UMFxUtWyDPrPYRM3WOTfDV8oFHfsrKGi7qRAHWlLyeUT7hFXONj0XN8Z5hAIaYL1lVMJ7KCDDBVjK2v7iKZSQixHGwp0JQxUlNIOyaVGT_l4WCCH5D2mtTvpgDi4TpikAZECzTPo438DR1BNZin_yfZ-DUc01Y6CasblZvZksVUkx3D54A5eEJYVvZNuM1_oBnVEL6xsoTdYBIrwOHdvvBgCifNuhbJcjb8vdaW9YZDpRu1Dp5qKHu2JfOU54sdohluDyhqCYcSQ-8z2qUKIY7rV0eENZ_4C5He2YXdcqHPdvZia4t3ptJ74HwaeWajhRYwLxBEZQr2ETwohPZnxYsZHR6zgDe0Zc-tlb5cy4MRAxZqPU=w797-h613-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1773" y="3489007"/>
            <a:ext cx="4357960" cy="29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8" descr="https://lh3.googleusercontent.com/0SMX-QBAV8EVz5645L75qcYqDJ7viJrzQ68ej-iRVhuIJgopo0CaHAqk41n_uj_792rVEJ-njPzVImVWIgu_hKqhS7tYYrASsCaPD5MgP6785eJ2nnJzmeGJCjXbsLaCFrV-xkm6Oq1SxrD6u2-6d4b68zBntMg5Yz-6G9qSRg03lpA1yr7kMuDOFELyu3-QzhXQ3QcVBGTJ-E9eZ8on_4P7W6HtJ0CGKIGxpbsxol5JQtwF-B70VYt9ThsWYZbL3QFSBT07a3rklGQVcz8NFAsuFPbkScgADz4wSHAnVfB9xiJsg0iNB51yKZCSudyeAFzVbnzeCe1zCG9hl17ARJFPf_AQhhgfPuUN_kwt4nFEsuPBZmY2IFdSZXhJrdoFJ6a-Jq678184a0r1Yo52uMeylnYhNdz_68YN8PrZnz-6WzJSMnBN8-8ACkP-wbT-YwGPOwGJekP7yHyWCMgfxgmJVz_R3poW8_rP-EZ6YJEqZEx9B7WafJSXZk5eQ6XMKTD3aMS0BtM0VI5Jgqo6e7WfOvW3eWteHSC360a2H5KcDxrBWhWPnF_7xVqpqLN9F6h2FRBqhksvuuyJH9Lj4o73rK3OW8aRK_WVBHRduqIBjE5Y=w926-h613-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453479"/>
            <a:ext cx="4686680" cy="303188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/>
          <p:nvPr/>
        </p:nvSpPr>
        <p:spPr>
          <a:xfrm>
            <a:off x="4280453" y="6566331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Arquivo do autor, Revolução dos Baldinhos – EEB América Dutra, 2015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5D29C2-3F70-418B-879F-21F10DAE04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 descr="Jardim de uma casa&#10;&#10;Descrição g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19606" y="-82826"/>
            <a:ext cx="8808368" cy="6606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9"/>
          <p:cNvSpPr txBox="1"/>
          <p:nvPr/>
        </p:nvSpPr>
        <p:spPr>
          <a:xfrm>
            <a:off x="10210480" y="5877926"/>
            <a:ext cx="20640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TEMPEROS E CHÁS</a:t>
            </a:r>
            <a:endParaRPr/>
          </a:p>
        </p:txBody>
      </p:sp>
      <p:sp>
        <p:nvSpPr>
          <p:cNvPr id="296" name="Google Shape;296;p19"/>
          <p:cNvSpPr txBox="1"/>
          <p:nvPr/>
        </p:nvSpPr>
        <p:spPr>
          <a:xfrm>
            <a:off x="4280453" y="6566331"/>
            <a:ext cx="103331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Arquivo do autor, Cozinha Comunitária – Vila Aparecida/ASA, 2021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86437B5D-007C-4115-B0C6-D0B71C63FB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ço Reservado para Conteúdo 4" descr="Casa com gramado na frente de uma porta azul&#10;&#10;Descrição gerada automaticamente com confiança média">
            <a:extLst>
              <a:ext uri="{FF2B5EF4-FFF2-40B4-BE49-F238E27FC236}">
                <a16:creationId xmlns:a16="http://schemas.microsoft.com/office/drawing/2014/main" id="{B9BBFFD7-566D-43DE-8E88-841AEB465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54" y="763036"/>
            <a:ext cx="7949971" cy="5962478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0043AF7-7C3C-442B-84E6-4F7188A78E3B}"/>
              </a:ext>
            </a:extLst>
          </p:cNvPr>
          <p:cNvSpPr txBox="1"/>
          <p:nvPr/>
        </p:nvSpPr>
        <p:spPr>
          <a:xfrm>
            <a:off x="543339" y="212035"/>
            <a:ext cx="384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CRAS CAPOEIRAS – CONTINENTE II</a:t>
            </a:r>
          </a:p>
        </p:txBody>
      </p:sp>
    </p:spTree>
    <p:extLst>
      <p:ext uri="{BB962C8B-B14F-4D97-AF65-F5344CB8AC3E}">
        <p14:creationId xmlns:p14="http://schemas.microsoft.com/office/powerpoint/2010/main" val="1859155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F2B98E19-9E47-4A33-A1E0-DF03864924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ço Reservado para Conteúdo 4" descr="Jardim com grama e areia&#10;&#10;Descrição gerada automaticamente com confiança média">
            <a:extLst>
              <a:ext uri="{FF2B5EF4-FFF2-40B4-BE49-F238E27FC236}">
                <a16:creationId xmlns:a16="http://schemas.microsoft.com/office/drawing/2014/main" id="{8E5C4A0C-7D8F-446D-8ECB-4062BB693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06" y="776288"/>
            <a:ext cx="8055988" cy="6041991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2CC820EB-7013-4059-96F2-9F929F0B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190"/>
            <a:ext cx="10515600" cy="1325563"/>
          </a:xfrm>
        </p:spPr>
        <p:txBody>
          <a:bodyPr>
            <a:normAutofit/>
          </a:bodyPr>
          <a:lstStyle/>
          <a:p>
            <a:r>
              <a:rPr lang="pt-BR" sz="2400" dirty="0"/>
              <a:t>Canteiro espontâneo</a:t>
            </a:r>
          </a:p>
        </p:txBody>
      </p:sp>
    </p:spTree>
    <p:extLst>
      <p:ext uri="{BB962C8B-B14F-4D97-AF65-F5344CB8AC3E}">
        <p14:creationId xmlns:p14="http://schemas.microsoft.com/office/powerpoint/2010/main" val="1183279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B02B589-6223-4A1D-8C9E-B130BC342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AC77A-BABE-4828-976A-EAF0C37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8255"/>
            <a:ext cx="11820939" cy="1325563"/>
          </a:xfrm>
        </p:spPr>
        <p:txBody>
          <a:bodyPr>
            <a:normAutofit/>
          </a:bodyPr>
          <a:lstStyle/>
          <a:p>
            <a:r>
              <a:rPr lang="pt-BR" sz="3200" dirty="0"/>
              <a:t>Adubação orgânica somente no local onde serão plantadas as sementes e mudas</a:t>
            </a:r>
          </a:p>
        </p:txBody>
      </p:sp>
      <p:pic>
        <p:nvPicPr>
          <p:cNvPr id="6" name="Espaço Reservado para Conteúdo 5" descr="Uma imagem contendo grama, ao ar livre, criança, feno&#10;&#10;Descrição gerada automaticamente">
            <a:extLst>
              <a:ext uri="{FF2B5EF4-FFF2-40B4-BE49-F238E27FC236}">
                <a16:creationId xmlns:a16="http://schemas.microsoft.com/office/drawing/2014/main" id="{14A7E9EB-2C92-4CAB-837C-84866AA47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17" y="1343818"/>
            <a:ext cx="7194596" cy="5395947"/>
          </a:xfrm>
        </p:spPr>
      </p:pic>
    </p:spTree>
    <p:extLst>
      <p:ext uri="{BB962C8B-B14F-4D97-AF65-F5344CB8AC3E}">
        <p14:creationId xmlns:p14="http://schemas.microsoft.com/office/powerpoint/2010/main" val="1206738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0DB090EF-E0DF-41D4-A5C5-78856FDCEA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AC77A-BABE-4828-976A-EAF0C37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24018"/>
            <a:ext cx="10515600" cy="657019"/>
          </a:xfrm>
        </p:spPr>
        <p:txBody>
          <a:bodyPr>
            <a:normAutofit/>
          </a:bodyPr>
          <a:lstStyle/>
          <a:p>
            <a:r>
              <a:rPr lang="pt-BR" sz="2400" dirty="0"/>
              <a:t>Semeadura direta ou plantio de mudas</a:t>
            </a:r>
          </a:p>
        </p:txBody>
      </p:sp>
      <p:pic>
        <p:nvPicPr>
          <p:cNvPr id="6" name="Espaço Reservado para Conteúdo 5" descr="Uma imagem contendo grama, ao ar livre, verde, frente&#10;&#10;Descrição gerada automaticamente">
            <a:extLst>
              <a:ext uri="{FF2B5EF4-FFF2-40B4-BE49-F238E27FC236}">
                <a16:creationId xmlns:a16="http://schemas.microsoft.com/office/drawing/2014/main" id="{68DE121F-7138-4368-AD51-0A94A86AE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8" y="681037"/>
            <a:ext cx="8002979" cy="6002234"/>
          </a:xfrm>
        </p:spPr>
      </p:pic>
    </p:spTree>
    <p:extLst>
      <p:ext uri="{BB962C8B-B14F-4D97-AF65-F5344CB8AC3E}">
        <p14:creationId xmlns:p14="http://schemas.microsoft.com/office/powerpoint/2010/main" val="33393076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3A1CF2E6-2B46-4CB9-8BA0-9FF717D1D1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AC77A-BABE-4828-976A-EAF0C37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22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2400" dirty="0"/>
              <a:t>Podas também podem constituir a base dos canteiros (troncos, </a:t>
            </a:r>
            <a:r>
              <a:rPr lang="pt-BR" sz="2400" dirty="0" err="1"/>
              <a:t>pseudo</a:t>
            </a:r>
            <a:r>
              <a:rPr lang="pt-BR" sz="2400" dirty="0"/>
              <a:t> caule bananeira)</a:t>
            </a:r>
          </a:p>
        </p:txBody>
      </p:sp>
      <p:pic>
        <p:nvPicPr>
          <p:cNvPr id="6" name="Espaço Reservado para Conteúdo 5" descr="Jardim com cerca de madeira&#10;&#10;Descrição gerada automaticamente com confiança baixa">
            <a:extLst>
              <a:ext uri="{FF2B5EF4-FFF2-40B4-BE49-F238E27FC236}">
                <a16:creationId xmlns:a16="http://schemas.microsoft.com/office/drawing/2014/main" id="{923AF71A-AD8A-491D-A1DC-943D923BA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9" y="1403645"/>
            <a:ext cx="3728631" cy="5177467"/>
          </a:xfrm>
        </p:spPr>
      </p:pic>
      <p:pic>
        <p:nvPicPr>
          <p:cNvPr id="4" name="Imagem 3" descr="Jardim com plantas verdes&#10;&#10;Descrição gerada automaticamente">
            <a:extLst>
              <a:ext uri="{FF2B5EF4-FFF2-40B4-BE49-F238E27FC236}">
                <a16:creationId xmlns:a16="http://schemas.microsoft.com/office/drawing/2014/main" id="{2AFC15CF-DB6D-4041-B8A2-29F5B5677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43" y="963412"/>
            <a:ext cx="4435577" cy="59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4" name="Google Shape;134;p5" descr="Prato de leite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136" name="Google Shape;136;p5"/>
          <p:cNvSpPr txBox="1"/>
          <p:nvPr/>
        </p:nvSpPr>
        <p:spPr>
          <a:xfrm>
            <a:off x="1398003" y="1093763"/>
            <a:ext cx="744486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importância dos professores na relação com as crianças;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2226365" y="5585652"/>
            <a:ext cx="7888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" name="Imagem 3" descr="Grupo de pessoas em pé ao lado de uma pessoa&#10;&#10;Descrição gerada automaticamente">
            <a:extLst>
              <a:ext uri="{FF2B5EF4-FFF2-40B4-BE49-F238E27FC236}">
                <a16:creationId xmlns:a16="http://schemas.microsoft.com/office/drawing/2014/main" id="{377A6BBB-9F68-4596-9D60-60A9D31C9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09" y="1620237"/>
            <a:ext cx="6226277" cy="466970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A8D1E62-0818-457E-A414-CB5F04B69576}"/>
              </a:ext>
            </a:extLst>
          </p:cNvPr>
          <p:cNvSpPr txBox="1"/>
          <p:nvPr/>
        </p:nvSpPr>
        <p:spPr>
          <a:xfrm>
            <a:off x="7551173" y="2332964"/>
            <a:ext cx="3464395" cy="2632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/>
              <a:t>Moacir Gadotti (2008), o professor vem a ser um articulador do conhecimento, um problematizador, </a:t>
            </a:r>
          </a:p>
          <a:p>
            <a:pPr algn="ctr">
              <a:lnSpc>
                <a:spcPct val="150000"/>
              </a:lnSpc>
            </a:pPr>
            <a:r>
              <a:rPr lang="pt-BR" sz="1600" dirty="0"/>
              <a:t>aprendendo permanentemente com as crianças e contribuindo na construção de sentidos para esses saberes, um cooperador.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845B9A-9F95-4070-826C-15297E428D39}"/>
              </a:ext>
            </a:extLst>
          </p:cNvPr>
          <p:cNvSpPr txBox="1"/>
          <p:nvPr/>
        </p:nvSpPr>
        <p:spPr>
          <a:xfrm>
            <a:off x="2934930" y="6492875"/>
            <a:ext cx="9557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(Imagem – Professora </a:t>
            </a:r>
            <a:r>
              <a:rPr lang="pt-BR" dirty="0" err="1"/>
              <a:t>Euclídia</a:t>
            </a:r>
            <a:r>
              <a:rPr lang="pt-BR" dirty="0"/>
              <a:t>/ EBM Albertina Madalena Dias, 2013).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52C42222-EF66-458D-98E7-B29AF1F2FFD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AC77A-BABE-4828-976A-EAF0C37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18255"/>
            <a:ext cx="11526078" cy="1325563"/>
          </a:xfrm>
        </p:spPr>
        <p:txBody>
          <a:bodyPr>
            <a:normAutofit/>
          </a:bodyPr>
          <a:lstStyle/>
          <a:p>
            <a:r>
              <a:rPr lang="pt-BR" sz="2800" dirty="0"/>
              <a:t>Plantio de espécies maiores ao fundo do canteiro, para não sombrear as espécies menores que ficam à frente</a:t>
            </a:r>
          </a:p>
        </p:txBody>
      </p:sp>
      <p:pic>
        <p:nvPicPr>
          <p:cNvPr id="6" name="Espaço Reservado para Conteúdo 5" descr="Jardim com grama e terra&#10;&#10;Descrição gerada automaticamente com confiança média">
            <a:extLst>
              <a:ext uri="{FF2B5EF4-FFF2-40B4-BE49-F238E27FC236}">
                <a16:creationId xmlns:a16="http://schemas.microsoft.com/office/drawing/2014/main" id="{AA18D4C0-087E-4060-B510-D04E11BFE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77" y="1226825"/>
            <a:ext cx="7300614" cy="5475461"/>
          </a:xfrm>
        </p:spPr>
      </p:pic>
    </p:spTree>
    <p:extLst>
      <p:ext uri="{BB962C8B-B14F-4D97-AF65-F5344CB8AC3E}">
        <p14:creationId xmlns:p14="http://schemas.microsoft.com/office/powerpoint/2010/main" val="3139689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4871498-DEBB-4334-92D5-BAA213E324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82"/>
            <a:ext cx="12192000" cy="69438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AC77A-BABE-4828-976A-EAF0C37E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" name="Espaço Reservado para Conteúdo 9" descr="Jardim com grama e terra&#10;&#10;Descrição gerada automaticamente">
            <a:extLst>
              <a:ext uri="{FF2B5EF4-FFF2-40B4-BE49-F238E27FC236}">
                <a16:creationId xmlns:a16="http://schemas.microsoft.com/office/drawing/2014/main" id="{608B0FA1-D134-453F-B1AC-1077DC676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8082"/>
            <a:ext cx="12191999" cy="6957392"/>
          </a:xfrm>
        </p:spPr>
      </p:pic>
    </p:spTree>
    <p:extLst>
      <p:ext uri="{BB962C8B-B14F-4D97-AF65-F5344CB8AC3E}">
        <p14:creationId xmlns:p14="http://schemas.microsoft.com/office/powerpoint/2010/main" val="1920266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4871498-DEBB-4334-92D5-BAA213E324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82"/>
            <a:ext cx="12192000" cy="69438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AC77A-BABE-4828-976A-EAF0C37E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Jardim de uma casa&#10;&#10;Descrição gerada automaticamente">
            <a:extLst>
              <a:ext uri="{FF2B5EF4-FFF2-40B4-BE49-F238E27FC236}">
                <a16:creationId xmlns:a16="http://schemas.microsoft.com/office/drawing/2014/main" id="{15E0F7A1-DC54-4B30-BEBB-E49D526A0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2" t="15398"/>
          <a:stretch/>
        </p:blipFill>
        <p:spPr>
          <a:xfrm>
            <a:off x="-1" y="-78083"/>
            <a:ext cx="12191999" cy="6921877"/>
          </a:xfrm>
        </p:spPr>
      </p:pic>
    </p:spTree>
    <p:extLst>
      <p:ext uri="{BB962C8B-B14F-4D97-AF65-F5344CB8AC3E}">
        <p14:creationId xmlns:p14="http://schemas.microsoft.com/office/powerpoint/2010/main" val="599496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1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349044" y="507510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220" name="Google Shape;220;p11"/>
          <p:cNvSpPr txBox="1"/>
          <p:nvPr/>
        </p:nvSpPr>
        <p:spPr>
          <a:xfrm>
            <a:off x="887897" y="1473093"/>
            <a:ext cx="618876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Semeando vivências</a:t>
            </a:r>
            <a:endParaRPr/>
          </a:p>
        </p:txBody>
      </p:sp>
      <p:sp>
        <p:nvSpPr>
          <p:cNvPr id="221" name="Google Shape;221;p11"/>
          <p:cNvSpPr txBox="1"/>
          <p:nvPr/>
        </p:nvSpPr>
        <p:spPr>
          <a:xfrm>
            <a:off x="3592307" y="2063896"/>
            <a:ext cx="60983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Cartaz com diferentes folhas de plantas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770" y="2503567"/>
            <a:ext cx="5727090" cy="388585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 txBox="1"/>
          <p:nvPr/>
        </p:nvSpPr>
        <p:spPr>
          <a:xfrm>
            <a:off x="2602042" y="6385033"/>
            <a:ext cx="619681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NEIM Hassis (2019)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3" name="Google Shape;303;p20" descr="Prato de leite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 t="10858" b="965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/>
        </p:nvSpPr>
        <p:spPr>
          <a:xfrm>
            <a:off x="561283" y="306955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305" name="Google Shape;305;p20"/>
          <p:cNvSpPr txBox="1"/>
          <p:nvPr/>
        </p:nvSpPr>
        <p:spPr>
          <a:xfrm>
            <a:off x="1075343" y="955873"/>
            <a:ext cx="8237908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Terrário na sala de referência: a criar lagartas e alçar voos </a:t>
            </a: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544165" y="1948101"/>
            <a:ext cx="61887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Lagartas (desenho Gilberto).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165" y="2391853"/>
            <a:ext cx="3111500" cy="385953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0"/>
          <p:cNvSpPr txBox="1"/>
          <p:nvPr/>
        </p:nvSpPr>
        <p:spPr>
          <a:xfrm>
            <a:off x="-994467" y="6264290"/>
            <a:ext cx="6188764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Nelci, NEIM Doralice (2013)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20"/>
          <p:cNvSpPr txBox="1"/>
          <p:nvPr/>
        </p:nvSpPr>
        <p:spPr>
          <a:xfrm>
            <a:off x="6390842" y="2144985"/>
            <a:ext cx="66393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Lagartas na horta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0853" y="2648725"/>
            <a:ext cx="4152330" cy="390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1484" y="2993303"/>
            <a:ext cx="3240654" cy="201598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0"/>
          <p:cNvSpPr txBox="1"/>
          <p:nvPr/>
        </p:nvSpPr>
        <p:spPr>
          <a:xfrm>
            <a:off x="5723695" y="5967257"/>
            <a:ext cx="663933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Nelci, NEIM Doralice (2013)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31" name="Google Shape;33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32" name="Google Shape;332;p22" descr="Prato de leite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 t="10858" b="965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561283" y="306955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334" name="Google Shape;334;p22"/>
          <p:cNvSpPr txBox="1"/>
          <p:nvPr/>
        </p:nvSpPr>
        <p:spPr>
          <a:xfrm>
            <a:off x="1691809" y="765029"/>
            <a:ext cx="6188764" cy="87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021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Alimentando aquilo que nos alimenta</a:t>
            </a:r>
            <a:endParaRPr/>
          </a:p>
        </p:txBody>
      </p:sp>
      <p:sp>
        <p:nvSpPr>
          <p:cNvPr id="335" name="Google Shape;335;p22"/>
          <p:cNvSpPr txBox="1"/>
          <p:nvPr/>
        </p:nvSpPr>
        <p:spPr>
          <a:xfrm>
            <a:off x="2130288" y="2038505"/>
            <a:ext cx="61887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Colheita e Degustação.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2423111"/>
            <a:ext cx="5151053" cy="342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1410" y="2641682"/>
            <a:ext cx="2578326" cy="330143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2"/>
          <p:cNvSpPr txBox="1"/>
          <p:nvPr/>
        </p:nvSpPr>
        <p:spPr>
          <a:xfrm>
            <a:off x="2130288" y="6324816"/>
            <a:ext cx="7215808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EDM Praia do Forte (2011) e NEIM Hassis (2019), respectivamente.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44" name="Google Shape;34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45" name="Google Shape;345;p23" descr="Prato de leite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 t="10858" b="965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3"/>
          <p:cNvSpPr txBox="1"/>
          <p:nvPr/>
        </p:nvSpPr>
        <p:spPr>
          <a:xfrm>
            <a:off x="2655378" y="1769136"/>
            <a:ext cx="61968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Elaboração de receitas: colocando a mão na massa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853" y="2209908"/>
            <a:ext cx="5306834" cy="385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4339" y="2446453"/>
            <a:ext cx="4966249" cy="385203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3"/>
          <p:cNvSpPr txBox="1"/>
          <p:nvPr/>
        </p:nvSpPr>
        <p:spPr>
          <a:xfrm>
            <a:off x="3000104" y="6420010"/>
            <a:ext cx="6188764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NEIM Hassis (2019)</a:t>
            </a:r>
            <a:endParaRPr/>
          </a:p>
        </p:txBody>
      </p:sp>
      <p:sp>
        <p:nvSpPr>
          <p:cNvPr id="350" name="Google Shape;350;p23"/>
          <p:cNvSpPr txBox="1"/>
          <p:nvPr/>
        </p:nvSpPr>
        <p:spPr>
          <a:xfrm>
            <a:off x="561283" y="306955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351" name="Google Shape;351;p23"/>
          <p:cNvSpPr txBox="1"/>
          <p:nvPr/>
        </p:nvSpPr>
        <p:spPr>
          <a:xfrm>
            <a:off x="1519531" y="613284"/>
            <a:ext cx="6188764" cy="87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021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Alimentando aquilo que nos alimenta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57" name="Google Shape;35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58" name="Google Shape;358;p24" descr="Prato de leite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 t="10858" b="965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4"/>
          <p:cNvSpPr txBox="1"/>
          <p:nvPr/>
        </p:nvSpPr>
        <p:spPr>
          <a:xfrm>
            <a:off x="1691809" y="1903567"/>
            <a:ext cx="61887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Imagem  - Café matinal: hora da fruta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680" y="2261453"/>
            <a:ext cx="4403878" cy="353146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4"/>
          <p:cNvSpPr txBox="1"/>
          <p:nvPr/>
        </p:nvSpPr>
        <p:spPr>
          <a:xfrm>
            <a:off x="2518060" y="6396378"/>
            <a:ext cx="6188764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Acervo da Professora Dione, NEIM Hassis (2019)</a:t>
            </a:r>
            <a:endParaRPr/>
          </a:p>
        </p:txBody>
      </p:sp>
      <p:sp>
        <p:nvSpPr>
          <p:cNvPr id="362" name="Google Shape;362;p24"/>
          <p:cNvSpPr txBox="1"/>
          <p:nvPr/>
        </p:nvSpPr>
        <p:spPr>
          <a:xfrm>
            <a:off x="7405809" y="1876857"/>
            <a:ext cx="61887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Imagem  - Dia de feira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0444" y="2219479"/>
            <a:ext cx="4812761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4"/>
          <p:cNvSpPr txBox="1"/>
          <p:nvPr/>
        </p:nvSpPr>
        <p:spPr>
          <a:xfrm>
            <a:off x="561283" y="306955"/>
            <a:ext cx="8449816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CICLOS PEDAGÓGICOS: AS VOLTAS QUE NÃO SE REPETEM </a:t>
            </a:r>
            <a:endParaRPr/>
          </a:p>
        </p:txBody>
      </p:sp>
      <p:sp>
        <p:nvSpPr>
          <p:cNvPr id="365" name="Google Shape;365;p24"/>
          <p:cNvSpPr txBox="1"/>
          <p:nvPr/>
        </p:nvSpPr>
        <p:spPr>
          <a:xfrm>
            <a:off x="1405625" y="456964"/>
            <a:ext cx="6188764" cy="87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021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Alimentando aquilo que nos alimenta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71" name="Google Shape;37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72" name="Google Shape;372;p25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85" y="0"/>
            <a:ext cx="12251485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5"/>
          <p:cNvSpPr txBox="1"/>
          <p:nvPr/>
        </p:nvSpPr>
        <p:spPr>
          <a:xfrm>
            <a:off x="559241" y="452000"/>
            <a:ext cx="8103704" cy="7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“TERRITÓRIOS BRINCANTES”: A HORTA FAZ PARTE DO BRINCAR 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4" name="Google Shape;37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9657" y="1485052"/>
            <a:ext cx="7479171" cy="492094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 txBox="1"/>
          <p:nvPr/>
        </p:nvSpPr>
        <p:spPr>
          <a:xfrm>
            <a:off x="3930124" y="6458883"/>
            <a:ext cx="509067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Foto: arquivo pessoal, NEIM Judite 2005</a:t>
            </a:r>
            <a:endParaRPr sz="1200" dirty="0"/>
          </a:p>
        </p:txBody>
      </p:sp>
      <p:sp>
        <p:nvSpPr>
          <p:cNvPr id="376" name="Google Shape;376;p25"/>
          <p:cNvSpPr txBox="1"/>
          <p:nvPr/>
        </p:nvSpPr>
        <p:spPr>
          <a:xfrm>
            <a:off x="3930124" y="980824"/>
            <a:ext cx="389079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PPP NEIM Doralice Teodora Bastos</a:t>
            </a: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87" descr="Gráfico, Gráfico de radar, Gráfico de explosão solar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552" y="116633"/>
            <a:ext cx="7632848" cy="6222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87"/>
          <p:cNvSpPr txBox="1"/>
          <p:nvPr/>
        </p:nvSpPr>
        <p:spPr>
          <a:xfrm>
            <a:off x="1631504" y="6354541"/>
            <a:ext cx="90364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CEPAGRO – Karina S. de Lorenzi, Javier Bartaburu, Henrique Romano, Ícaro Pereira, Júlio Maestri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ilustração Lis Onda</a:t>
            </a:r>
            <a:endParaRPr/>
          </a:p>
        </p:txBody>
      </p:sp>
      <p:pic>
        <p:nvPicPr>
          <p:cNvPr id="1067" name="Google Shape;1067;p87" descr="Diagrama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93" y="5652431"/>
            <a:ext cx="1069702" cy="106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DC573-83CF-4FD3-8416-60CF8ADD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2C8EEC-CD6F-44BF-92A5-6A0629CC3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796E6DE0-F91B-445E-AB14-DF350B4B65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6401309C-770F-45A9-9152-B2726EDBEA52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6" name="Google Shape;137;p5">
            <a:extLst>
              <a:ext uri="{FF2B5EF4-FFF2-40B4-BE49-F238E27FC236}">
                <a16:creationId xmlns:a16="http://schemas.microsoft.com/office/drawing/2014/main" id="{728FD91A-FFF2-4809-95EA-F859379178C1}"/>
              </a:ext>
            </a:extLst>
          </p:cNvPr>
          <p:cNvSpPr txBox="1"/>
          <p:nvPr/>
        </p:nvSpPr>
        <p:spPr>
          <a:xfrm>
            <a:off x="1403275" y="1138116"/>
            <a:ext cx="80076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Pequenas ações para potencializar as vivências nesse universo;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12" name="Google Shape;153;p6">
            <a:extLst>
              <a:ext uri="{FF2B5EF4-FFF2-40B4-BE49-F238E27FC236}">
                <a16:creationId xmlns:a16="http://schemas.microsoft.com/office/drawing/2014/main" id="{7BAB4824-4079-41A5-B40C-A247419963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5232" y="2055813"/>
            <a:ext cx="4756381" cy="42560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6">
            <a:extLst>
              <a:ext uri="{FF2B5EF4-FFF2-40B4-BE49-F238E27FC236}">
                <a16:creationId xmlns:a16="http://schemas.microsoft.com/office/drawing/2014/main" id="{FEC82CB9-AB6A-4F5A-BD15-E94F87B6ED31}"/>
              </a:ext>
            </a:extLst>
          </p:cNvPr>
          <p:cNvSpPr txBox="1"/>
          <p:nvPr/>
        </p:nvSpPr>
        <p:spPr>
          <a:xfrm>
            <a:off x="3849329" y="1690687"/>
            <a:ext cx="74150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Mini Composteira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6;p6">
            <a:extLst>
              <a:ext uri="{FF2B5EF4-FFF2-40B4-BE49-F238E27FC236}">
                <a16:creationId xmlns:a16="http://schemas.microsoft.com/office/drawing/2014/main" id="{406DC40B-F570-4524-AC4E-F385B64CBB1F}"/>
              </a:ext>
            </a:extLst>
          </p:cNvPr>
          <p:cNvSpPr txBox="1"/>
          <p:nvPr/>
        </p:nvSpPr>
        <p:spPr>
          <a:xfrm>
            <a:off x="2685422" y="6351742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Fonte: Arquivo CEPAGRO.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2252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64;p87" descr="Gráfico, Gráfico de radar, Gráfico de explosão solar&#10;&#10;Descrição gerada automaticamente">
            <a:extLst>
              <a:ext uri="{FF2B5EF4-FFF2-40B4-BE49-F238E27FC236}">
                <a16:creationId xmlns:a16="http://schemas.microsoft.com/office/drawing/2014/main" id="{33E3CA43-FB6E-46BC-9FB5-53CFBC5BA5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4393" y="1055077"/>
            <a:ext cx="8539293" cy="5767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567;p27">
            <a:extLst>
              <a:ext uri="{FF2B5EF4-FFF2-40B4-BE49-F238E27FC236}">
                <a16:creationId xmlns:a16="http://schemas.microsoft.com/office/drawing/2014/main" id="{0A6F1362-F885-4DD8-B79B-27D8D3F34E49}"/>
              </a:ext>
            </a:extLst>
          </p:cNvPr>
          <p:cNvSpPr txBox="1"/>
          <p:nvPr/>
        </p:nvSpPr>
        <p:spPr>
          <a:xfrm>
            <a:off x="4075805" y="325682"/>
            <a:ext cx="836003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VAMOS ADUBAR AS RELAÇÕES</a:t>
            </a:r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6A4E0-20DD-41AE-9F5A-17343EFF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3EEE98-CA61-4BE3-8993-90BC8DC95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064;p87" descr="Gráfico, Gráfico de radar, Gráfico de explosão solar&#10;&#10;Descrição gerada automaticamente">
            <a:extLst>
              <a:ext uri="{FF2B5EF4-FFF2-40B4-BE49-F238E27FC236}">
                <a16:creationId xmlns:a16="http://schemas.microsoft.com/office/drawing/2014/main" id="{87445369-2406-46CF-982C-084AD7389E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2868A31-34C2-41A6-AB1F-4635668A61D2}"/>
              </a:ext>
            </a:extLst>
          </p:cNvPr>
          <p:cNvSpPr txBox="1"/>
          <p:nvPr/>
        </p:nvSpPr>
        <p:spPr>
          <a:xfrm>
            <a:off x="-206115" y="-24094"/>
            <a:ext cx="609350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b="1" kern="0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REFERÊNCIAS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3AD5AA-7CE0-4F9A-A3E9-CC0DC036B181}"/>
              </a:ext>
            </a:extLst>
          </p:cNvPr>
          <p:cNvSpPr txBox="1"/>
          <p:nvPr/>
        </p:nvSpPr>
        <p:spPr>
          <a:xfrm>
            <a:off x="126609" y="568917"/>
            <a:ext cx="11938781" cy="65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5890" algn="l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BRASIL. Ministério da Educação. Secretaria de Educação Básica.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Diretrizes Curriculares Nacionais para a Educação Infantil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Brasília, DF: MEC/SEB, 2010a. Disponível em: http://www.uac.ufscar.br/domumentos-1/diretrizescurriculares_2012.pdf. Acesso em: 15 mar. 2018.</a:t>
            </a:r>
          </a:p>
          <a:p>
            <a:pPr marR="135890" indent="457200" algn="l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R="135890" algn="l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BRASIL. Ministério da Educação. Fundo Nacional de Desenvolvimento da Educação. Programa Nacional de Alimentação Escolar. Organização das Nações Unidas para a Agricultura e Alimentação.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Mapeamento do Processo de Desenvolvimento do Projeto Educando com a Horta Escolar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Brasília, DF: FNDE, 2010b. </a:t>
            </a:r>
          </a:p>
          <a:p>
            <a:pPr marR="135890" algn="l">
              <a:lnSpc>
                <a:spcPct val="150000"/>
              </a:lnSpc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35890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CEPAGRO. Centro de Estudos e Promoção da Agricultura de Grupo.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Metodologia de assessoria técnica ao Projeto Educando com a Horta Escolar e a Gastronomia. 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Florianópolis: CEPAGRO, 2013a.</a:t>
            </a:r>
          </a:p>
          <a:p>
            <a:pPr marR="135890" algn="l">
              <a:lnSpc>
                <a:spcPct val="150000"/>
              </a:lnSpc>
            </a:pP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35890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EDWARDS, Carolyn; GANDINI, Lella; FORMAN, George.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cem linguagens da criança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abordagem de Reggio </a:t>
            </a:r>
            <a:r>
              <a:rPr lang="pt-BR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Emilia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educação da primeira infância. Porto Alegre: Artes Médicas, 1999.</a:t>
            </a:r>
          </a:p>
          <a:p>
            <a:pPr marR="135890" algn="l">
              <a:lnSpc>
                <a:spcPct val="150000"/>
              </a:lnSpc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FLORIANÓPOLIS. Prefeitura Municipal de Florianópolis. Secretaria Municipal de Educação.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Diretrizes educacionais pedagógicas para educação infantil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Florianópolis, SC: Prelo, 2010. </a:t>
            </a:r>
          </a:p>
          <a:p>
            <a:pPr algn="l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FLORIANÓPOLIS.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Orientações Curriculares da Educação Infantil de Florianópolis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Florianópolis, SC: SME, 2012.</a:t>
            </a:r>
          </a:p>
          <a:p>
            <a:pPr marR="135890" algn="l">
              <a:lnSpc>
                <a:spcPct val="150000"/>
              </a:lnSpc>
            </a:pP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35890">
              <a:lnSpc>
                <a:spcPct val="150000"/>
              </a:lnSpc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GADOTTI, Moacir. </a:t>
            </a:r>
            <a:r>
              <a:rPr lang="pt-B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Boniteza de um Sonho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ensinar-e-aprender com sentido. Novo Hamburgo: </a:t>
            </a:r>
            <a:r>
              <a:rPr lang="pt-BR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Feevale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2003. Disponível em: http://www.feevale.br/Comum/</a:t>
            </a:r>
            <a:r>
              <a:rPr lang="pt-BR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midias</a:t>
            </a: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/93aeebed-9c8b-4b56-8341-22ac5cd3b501/Boniteza%20de%20um%20Sonho.pdf. Acesso em: 7 abr. 2020.</a:t>
            </a:r>
          </a:p>
          <a:p>
            <a:pPr marR="135890" algn="l">
              <a:lnSpc>
                <a:spcPct val="150000"/>
              </a:lnSpc>
            </a:pP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417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081" name="Google Shape;1081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82" name="Google Shape;1082;p89" descr="Cd em cima de um prato&#10;&#10;Descrição gerada automaticamente com confiança baix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89" descr="Uma imagem contendo Interface gráfica do usuári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53022"/>
            <a:ext cx="12192000" cy="290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89" descr="Padrão do plano de fund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5904" y="-1436491"/>
            <a:ext cx="3778273" cy="538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89"/>
          <p:cNvSpPr txBox="1"/>
          <p:nvPr/>
        </p:nvSpPr>
        <p:spPr>
          <a:xfrm>
            <a:off x="361556" y="447879"/>
            <a:ext cx="553057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www.cepagro.org.br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@cepagro_agroecologia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89"/>
          <p:cNvSpPr txBox="1"/>
          <p:nvPr/>
        </p:nvSpPr>
        <p:spPr>
          <a:xfrm>
            <a:off x="6652546" y="1766258"/>
            <a:ext cx="489654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Júlio Maestri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julio@cepagro.org.br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@juliomaestri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@com.postagem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48-996262283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53649-EC2D-4B8B-B9E6-AF627651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90315-7AE2-4154-AE4C-8227ADD08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7FAAD54A-1734-4D20-8265-18CAD59972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8398702B-B037-41F5-8D57-2F95AB250A98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6" name="Google Shape;138;p5">
            <a:extLst>
              <a:ext uri="{FF2B5EF4-FFF2-40B4-BE49-F238E27FC236}">
                <a16:creationId xmlns:a16="http://schemas.microsoft.com/office/drawing/2014/main" id="{C6CE502E-F97D-4E6D-91FB-B17A909D83DC}"/>
              </a:ext>
            </a:extLst>
          </p:cNvPr>
          <p:cNvSpPr txBox="1"/>
          <p:nvPr/>
        </p:nvSpPr>
        <p:spPr>
          <a:xfrm>
            <a:off x="1544387" y="1204159"/>
            <a:ext cx="71694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pedagógica e participação nos processos;</a:t>
            </a:r>
            <a:endParaRPr dirty="0"/>
          </a:p>
        </p:txBody>
      </p:sp>
      <p:pic>
        <p:nvPicPr>
          <p:cNvPr id="11" name="Imagem 10" descr="Uma imagem contendo Diagrama&#10;&#10;Descrição gerada automaticamente">
            <a:extLst>
              <a:ext uri="{FF2B5EF4-FFF2-40B4-BE49-F238E27FC236}">
                <a16:creationId xmlns:a16="http://schemas.microsoft.com/office/drawing/2014/main" id="{4C5B3FBF-5DF7-49CA-AFE0-6B74F01D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064" y="1935954"/>
            <a:ext cx="4164171" cy="38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6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D2744-92BE-4BE1-BE23-33CB8C57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454404-6B22-44CA-97ED-CBB25E336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oogle Shape;134;p5" descr="Prato de leite&#10;&#10;Descrição gerada automaticamente com confiança baixa">
            <a:extLst>
              <a:ext uri="{FF2B5EF4-FFF2-40B4-BE49-F238E27FC236}">
                <a16:creationId xmlns:a16="http://schemas.microsoft.com/office/drawing/2014/main" id="{DF46582D-21E6-4152-9B7E-5091DB4324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5">
            <a:extLst>
              <a:ext uri="{FF2B5EF4-FFF2-40B4-BE49-F238E27FC236}">
                <a16:creationId xmlns:a16="http://schemas.microsoft.com/office/drawing/2014/main" id="{176DB1DE-88B4-4D66-BC05-22251E1F0D33}"/>
              </a:ext>
            </a:extLst>
          </p:cNvPr>
          <p:cNvSpPr txBox="1"/>
          <p:nvPr/>
        </p:nvSpPr>
        <p:spPr>
          <a:xfrm>
            <a:off x="708226" y="449854"/>
            <a:ext cx="6098344" cy="4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HORTA PEDAGÓGICA: AMPLIANDO SENTIDOS</a:t>
            </a:r>
            <a:endParaRPr dirty="0"/>
          </a:p>
        </p:txBody>
      </p:sp>
      <p:sp>
        <p:nvSpPr>
          <p:cNvPr id="6" name="Google Shape;138;p5">
            <a:extLst>
              <a:ext uri="{FF2B5EF4-FFF2-40B4-BE49-F238E27FC236}">
                <a16:creationId xmlns:a16="http://schemas.microsoft.com/office/drawing/2014/main" id="{35E25F2A-427B-4446-BFE3-D78F4C615401}"/>
              </a:ext>
            </a:extLst>
          </p:cNvPr>
          <p:cNvSpPr txBox="1"/>
          <p:nvPr/>
        </p:nvSpPr>
        <p:spPr>
          <a:xfrm>
            <a:off x="1544387" y="1204159"/>
            <a:ext cx="71694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pedagógica e participação nos processos;</a:t>
            </a:r>
            <a:endParaRPr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16D2921-893B-4552-97C2-3ED7B5A1D736}"/>
              </a:ext>
            </a:extLst>
          </p:cNvPr>
          <p:cNvSpPr txBox="1"/>
          <p:nvPr/>
        </p:nvSpPr>
        <p:spPr>
          <a:xfrm>
            <a:off x="503734" y="6098431"/>
            <a:ext cx="11158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/>
              <a:t>DCNEI (BRASIL, 2010a), as propostas pedagógicas da Educação Infantil </a:t>
            </a:r>
          </a:p>
          <a:p>
            <a:pPr algn="ctr"/>
            <a:r>
              <a:rPr lang="pt-BR" sz="1800" dirty="0"/>
              <a:t>deverão considerar que a criança tem a centralidade no planejamento curricular</a:t>
            </a:r>
          </a:p>
        </p:txBody>
      </p:sp>
      <p:pic>
        <p:nvPicPr>
          <p:cNvPr id="12" name="Imagem 11" descr="Diagrama&#10;&#10;Descrição gerada automaticamente">
            <a:extLst>
              <a:ext uri="{FF2B5EF4-FFF2-40B4-BE49-F238E27FC236}">
                <a16:creationId xmlns:a16="http://schemas.microsoft.com/office/drawing/2014/main" id="{62C98CEB-D419-4190-A40D-6423A205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194" y="1595903"/>
            <a:ext cx="4415057" cy="43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13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1726</Words>
  <Application>Microsoft Office PowerPoint</Application>
  <PresentationFormat>Widescreen</PresentationFormat>
  <Paragraphs>200</Paragraphs>
  <Slides>72</Slides>
  <Notes>54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75" baseType="lpstr">
      <vt:lpstr>Arial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Histórico do Cepagro: Hortas Pedagógicas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MINHOCÁRIO</vt:lpstr>
      <vt:lpstr>MINHOCÁRIO</vt:lpstr>
      <vt:lpstr>MINHOCÁRIO</vt:lpstr>
      <vt:lpstr>Apresentação do PowerPoint</vt:lpstr>
      <vt:lpstr>Apresentação do PowerPoint</vt:lpstr>
      <vt:lpstr>Apresentação do PowerPoint</vt:lpstr>
      <vt:lpstr>Sementeira</vt:lpstr>
      <vt:lpstr>Apresentação do PowerPoint</vt:lpstr>
      <vt:lpstr>Apresentação do PowerPoint</vt:lpstr>
      <vt:lpstr>Apresentação do PowerPoint</vt:lpstr>
      <vt:lpstr>Apresentação do PowerPoint</vt:lpstr>
      <vt:lpstr>Modelos de hortas – Mini Horta</vt:lpstr>
      <vt:lpstr>Apresentação do PowerPoint</vt:lpstr>
      <vt:lpstr>Apresentação do PowerPoint</vt:lpstr>
      <vt:lpstr>Apresentação do PowerPoint</vt:lpstr>
      <vt:lpstr>Canteiro espontâneo</vt:lpstr>
      <vt:lpstr>Adubação orgânica somente no local onde serão plantadas as sementes e mudas</vt:lpstr>
      <vt:lpstr>Semeadura direta ou plantio de mudas</vt:lpstr>
      <vt:lpstr>Podas também podem constituir a base dos canteiros (troncos, pseudo caule bananeira)</vt:lpstr>
      <vt:lpstr>Plantio de espécies maiores ao fundo do canteiro, para não sombrear as espécies menores que ficam à frente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Cepagro Agroecologia</dc:creator>
  <cp:lastModifiedBy>Júlio Maestri</cp:lastModifiedBy>
  <cp:revision>11</cp:revision>
  <dcterms:created xsi:type="dcterms:W3CDTF">2021-05-04T18:23:46Z</dcterms:created>
  <dcterms:modified xsi:type="dcterms:W3CDTF">2021-08-20T20:36:19Z</dcterms:modified>
</cp:coreProperties>
</file>