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81" r:id="rId4"/>
    <p:sldId id="277" r:id="rId5"/>
    <p:sldId id="278" r:id="rId6"/>
    <p:sldId id="279" r:id="rId7"/>
    <p:sldId id="280" r:id="rId8"/>
    <p:sldId id="282" r:id="rId9"/>
    <p:sldId id="283" r:id="rId10"/>
    <p:sldId id="284" r:id="rId11"/>
    <p:sldId id="274" r:id="rId12"/>
    <p:sldId id="269" r:id="rId13"/>
    <p:sldId id="268" r:id="rId14"/>
    <p:sldId id="270" r:id="rId15"/>
    <p:sldId id="271" r:id="rId16"/>
    <p:sldId id="273" r:id="rId17"/>
    <p:sldId id="276" r:id="rId18"/>
    <p:sldId id="275" r:id="rId19"/>
    <p:sldId id="26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3B7-0C17-433B-8205-E36A3DB0122E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A0DF-B2F9-463B-A66E-458AA07F4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16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3B7-0C17-433B-8205-E36A3DB0122E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A0DF-B2F9-463B-A66E-458AA07F4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48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3B7-0C17-433B-8205-E36A3DB0122E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A0DF-B2F9-463B-A66E-458AA07F4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96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3B7-0C17-433B-8205-E36A3DB0122E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A0DF-B2F9-463B-A66E-458AA07F4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83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3B7-0C17-433B-8205-E36A3DB0122E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A0DF-B2F9-463B-A66E-458AA07F4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98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3B7-0C17-433B-8205-E36A3DB0122E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A0DF-B2F9-463B-A66E-458AA07F4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9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3B7-0C17-433B-8205-E36A3DB0122E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A0DF-B2F9-463B-A66E-458AA07F4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21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3B7-0C17-433B-8205-E36A3DB0122E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A0DF-B2F9-463B-A66E-458AA07F4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79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3B7-0C17-433B-8205-E36A3DB0122E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A0DF-B2F9-463B-A66E-458AA07F4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1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3B7-0C17-433B-8205-E36A3DB0122E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A0DF-B2F9-463B-A66E-458AA07F4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3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13B7-0C17-433B-8205-E36A3DB0122E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A0DF-B2F9-463B-A66E-458AA07F4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39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13B7-0C17-433B-8205-E36A3DB0122E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6A0DF-B2F9-463B-A66E-458AA07F4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5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ilherme@fluxus.eco.b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hyperlink" Target="https://www.biosaneamento.com.b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as.aba-agroecologia.org.br/index.php/rbagroecologia/article/view/23190/1428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funasa.gov.br/documents/20182/39040/CATALOSAN.pdf/ab32c6fc-c7ee-406f-b2cd-7eba51467453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luxus.eco.br/biblioteca/" TargetMode="External"/><Relationship Id="rId5" Type="http://schemas.openxmlformats.org/officeDocument/2006/relationships/hyperlink" Target="http://www.fec.unicamp.br/~saneamentorural/index.php/publicacoes/livro/" TargetMode="Externa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uilherme@fluxus.eco.br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WCpd4Pmfz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hyperlink" Target="https://ipesa.org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osaneamento.com.br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hyperlink" Target="https://www.biosaneamento.com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54abf256-b9d9-4604-86d7-3fd8de8ddeb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31"/>
          <a:stretch/>
        </p:blipFill>
        <p:spPr>
          <a:xfrm>
            <a:off x="1940379" y="516733"/>
            <a:ext cx="5480783" cy="2730155"/>
          </a:xfrm>
          <a:prstGeom prst="rect">
            <a:avLst/>
          </a:prstGeom>
        </p:spPr>
      </p:pic>
      <p:sp>
        <p:nvSpPr>
          <p:cNvPr id="15" name="Espaço Reservado para Conteúdo 4"/>
          <p:cNvSpPr txBox="1">
            <a:spLocks/>
          </p:cNvSpPr>
          <p:nvPr/>
        </p:nvSpPr>
        <p:spPr>
          <a:xfrm>
            <a:off x="2041626" y="5623955"/>
            <a:ext cx="2639144" cy="8164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Guilherme</a:t>
            </a: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Castagna</a:t>
            </a:r>
            <a:endParaRPr lang="en-US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guilherme@fluxus.eco.br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pt-BR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06" y="5604234"/>
            <a:ext cx="2304256" cy="82953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307975" y="3571714"/>
            <a:ext cx="8512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Experiências  com uso de</a:t>
            </a:r>
          </a:p>
          <a:p>
            <a:pPr algn="ctr"/>
            <a:endParaRPr lang="pt-B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smtClean="0"/>
              <a:t>Biodigestores com produção de biogás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err="1" smtClean="0"/>
              <a:t>Vermifiltros</a:t>
            </a:r>
            <a:endParaRPr lang="pt-BR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 smtClean="0"/>
              <a:t>Bacias de evapotranspiração (</a:t>
            </a:r>
            <a:r>
              <a:rPr lang="pt-BR" dirty="0" err="1" smtClean="0"/>
              <a:t>BET´s</a:t>
            </a:r>
            <a:r>
              <a:rPr lang="pt-BR" dirty="0" smtClean="0"/>
              <a:t> / </a:t>
            </a:r>
            <a:r>
              <a:rPr lang="pt-BR" dirty="0" err="1" smtClean="0"/>
              <a:t>TEVAP´s</a:t>
            </a:r>
            <a:r>
              <a:rPr lang="pt-BR" dirty="0" smtClean="0"/>
              <a:t> / Fossas de bananeira)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6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BIOSANEAMENTO </a:t>
            </a:r>
            <a:r>
              <a:rPr lang="pt-BR" dirty="0" smtClean="0">
                <a:solidFill>
                  <a:schemeClr val="bg1"/>
                </a:solidFill>
              </a:rPr>
              <a:t>– SP / RJ / MG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2" name="Google Shape;414;gd228ba5d0e_0_323"/>
          <p:cNvPicPr preferRelativeResize="0"/>
          <p:nvPr/>
        </p:nvPicPr>
        <p:blipFill rotWithShape="1">
          <a:blip r:embed="rId3">
            <a:alphaModFix/>
          </a:blip>
          <a:srcRect l="-3072" t="-6496" r="-2860"/>
          <a:stretch/>
        </p:blipFill>
        <p:spPr>
          <a:xfrm>
            <a:off x="6012160" y="4669260"/>
            <a:ext cx="2035212" cy="86701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5189422" y="5612197"/>
            <a:ext cx="3680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</a:t>
            </a:r>
            <a:r>
              <a:rPr lang="pt-BR" dirty="0" smtClean="0">
                <a:hlinkClick r:id="rId4"/>
              </a:rPr>
              <a:t>://www.biosaneamento.com.br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4" name="Google Shape;321;gd228ba5d0e_0_216"/>
          <p:cNvSpPr txBox="1"/>
          <p:nvPr/>
        </p:nvSpPr>
        <p:spPr>
          <a:xfrm>
            <a:off x="449300" y="1188103"/>
            <a:ext cx="36876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ESTRUTURAR E VIABILIZAR </a:t>
            </a:r>
            <a:r>
              <a:rPr lang="en-US" sz="1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INSTALAÇÃO E OPERAÇÃO DE </a:t>
            </a:r>
            <a:r>
              <a:rPr lang="en-US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MANEIRA EFICIENTE SISTEMAS DE ÁGUA E ESGOTOS NAS </a:t>
            </a:r>
            <a:r>
              <a:rPr lang="en-US" sz="1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COMUNIDADES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latin typeface="Montserrat"/>
                <a:sym typeface="Montserrat"/>
              </a:rPr>
              <a:t>POR </a:t>
            </a:r>
            <a:r>
              <a:rPr lang="pt-BR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EMPRESAS </a:t>
            </a: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pt-BR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SANEAMENTO</a:t>
            </a:r>
            <a:endParaRPr lang="pt-BR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21;gd228ba5d0e_0_216"/>
          <p:cNvSpPr txBox="1"/>
          <p:nvPr/>
        </p:nvSpPr>
        <p:spPr>
          <a:xfrm>
            <a:off x="1043625" y="3884445"/>
            <a:ext cx="36876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Diagnóstico Integrado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Projetos de Implantação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Gerenciamento de Obras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Acompanhamento de resultados</a:t>
            </a:r>
            <a:endParaRPr lang="pt-BR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" name="Google Shape;294;gd228ba5d0e_0_1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2941" y="0"/>
            <a:ext cx="4773650" cy="224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97;gd228ba5d0e_0_189"/>
          <p:cNvPicPr preferRelativeResize="0"/>
          <p:nvPr/>
        </p:nvPicPr>
        <p:blipFill rotWithShape="1">
          <a:blip r:embed="rId6">
            <a:alphaModFix/>
          </a:blip>
          <a:srcRect t="3006"/>
          <a:stretch/>
        </p:blipFill>
        <p:spPr>
          <a:xfrm>
            <a:off x="4646562" y="2237713"/>
            <a:ext cx="4773644" cy="226730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00;gd228ba5d0e_0_189"/>
          <p:cNvSpPr txBox="1"/>
          <p:nvPr/>
        </p:nvSpPr>
        <p:spPr>
          <a:xfrm>
            <a:off x="4847395" y="2070804"/>
            <a:ext cx="4371978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FFFFFF"/>
                </a:solidFill>
                <a:highlight>
                  <a:srgbClr val="000000"/>
                </a:highlight>
                <a:latin typeface="Montserrat"/>
                <a:ea typeface="Montserrat"/>
                <a:cs typeface="Montserrat"/>
                <a:sym typeface="Montserrat"/>
              </a:rPr>
              <a:t> COMUNIDADE DO GALO/ NOVA LIMA</a:t>
            </a:r>
            <a:r>
              <a:rPr lang="en-US" sz="1700" b="1" dirty="0">
                <a:highlight>
                  <a:srgbClr val="000000"/>
                </a:highlight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300" b="1" dirty="0">
              <a:highlight>
                <a:srgbClr val="0000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124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459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SANEAMENTO RURAL SUSTENTÁVEL </a:t>
            </a:r>
            <a:r>
              <a:rPr lang="pt-BR" dirty="0" smtClean="0">
                <a:solidFill>
                  <a:schemeClr val="bg1"/>
                </a:solidFill>
              </a:rPr>
              <a:t>– São José dos Campos/SP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4653136"/>
            <a:ext cx="9000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Contexto </a:t>
            </a:r>
          </a:p>
          <a:p>
            <a:r>
              <a:rPr lang="pt-BR" dirty="0" smtClean="0"/>
              <a:t>Integração à redes de abastecimento de 3 regiões metropolitanas (30 milhões de habitantes):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Vale do Paraíba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São Paulo (transposição do reservatório </a:t>
            </a:r>
            <a:r>
              <a:rPr lang="pt-BR" dirty="0" err="1" smtClean="0"/>
              <a:t>Jaguari</a:t>
            </a:r>
            <a:r>
              <a:rPr lang="pt-B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Rio de Janeiro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167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7"/>
          <a:stretch/>
        </p:blipFill>
        <p:spPr bwMode="auto">
          <a:xfrm>
            <a:off x="1403648" y="293543"/>
            <a:ext cx="4776059" cy="575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39147" y="617310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Prefeitura de São José dos Campos/SP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40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62" y="260649"/>
            <a:ext cx="5645086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SANEAMENTO RURAL SUSTENTÁVEL </a:t>
            </a:r>
            <a:r>
              <a:rPr lang="pt-BR" dirty="0" smtClean="0">
                <a:solidFill>
                  <a:schemeClr val="bg1"/>
                </a:solidFill>
              </a:rPr>
              <a:t>– São José dos Campos/SP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39147" y="544522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200 unidades implantadas </a:t>
            </a:r>
            <a:r>
              <a:rPr lang="pt-BR" dirty="0" smtClean="0"/>
              <a:t>em 2019/2020</a:t>
            </a:r>
          </a:p>
          <a:p>
            <a:pPr algn="ctr"/>
            <a:r>
              <a:rPr lang="pt-BR" b="1" dirty="0" smtClean="0"/>
              <a:t>+ 180 unidades </a:t>
            </a:r>
            <a:r>
              <a:rPr lang="pt-BR" dirty="0" smtClean="0"/>
              <a:t>para implantação entre 2021 e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25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62" y="980728"/>
            <a:ext cx="9077738" cy="412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SANEAMENTO RURAL SUSTENTÁVEL </a:t>
            </a:r>
            <a:r>
              <a:rPr lang="pt-BR" dirty="0" smtClean="0">
                <a:solidFill>
                  <a:schemeClr val="bg1"/>
                </a:solidFill>
              </a:rPr>
              <a:t>– São José dos Campos/SP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39147" y="544522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Tecnologias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56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SANEAMENTO RURAL SUSTENTÁVEL </a:t>
            </a:r>
            <a:r>
              <a:rPr lang="pt-BR" dirty="0" smtClean="0">
                <a:solidFill>
                  <a:schemeClr val="bg1"/>
                </a:solidFill>
              </a:rPr>
              <a:t>– São José dos Campos/SP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19" y="544522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BET / TEVAP / Fossa de Bananeiras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6333"/>
            <a:ext cx="7596472" cy="511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9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836712"/>
            <a:ext cx="38385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SANEAMENTO RURAL SUSTENTÁVEL </a:t>
            </a:r>
            <a:r>
              <a:rPr lang="pt-BR" dirty="0" smtClean="0">
                <a:solidFill>
                  <a:schemeClr val="bg1"/>
                </a:solidFill>
              </a:rPr>
              <a:t>– São José dos Campos/SP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19" y="544522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Círculo de bananeiras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27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BET´S EM PROGRAMAS MUNICIPAIS DE SANEAMENTO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5517232"/>
            <a:ext cx="8856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revistas.aba-agroecologia.org.br/index.php/rbagroecologia/article/view/23190/14289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74"/>
          <a:stretch/>
        </p:blipFill>
        <p:spPr bwMode="auto">
          <a:xfrm>
            <a:off x="1426850" y="18306"/>
            <a:ext cx="6369866" cy="254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6" y="2740496"/>
            <a:ext cx="7686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6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PUBLICAÇÕES RELEVANTES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16424" y="7407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CATALOSAN - FUNASA</a:t>
            </a:r>
            <a:r>
              <a:rPr lang="pt-BR" dirty="0" smtClean="0">
                <a:hlinkClick r:id="rId3"/>
              </a:rPr>
              <a:t/>
            </a:r>
            <a:br>
              <a:rPr lang="pt-BR" dirty="0" smtClean="0">
                <a:hlinkClick r:id="rId3"/>
              </a:rPr>
            </a:b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www.funasa.gov.br/documents/20182/39040/CATALOSAN.pdf/ab32c6fc-c7ee-406f-b2cd-7eba51467453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0" y="353224"/>
            <a:ext cx="2805364" cy="19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806552" y="25649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TRATAMENTO DE ESGOTO DOMÉSTICO EM COMUNIDADES ISOLADAS </a:t>
            </a:r>
            <a:r>
              <a:rPr lang="pt-BR" b="1" dirty="0" smtClean="0">
                <a:hlinkClick r:id="rId3"/>
              </a:rPr>
              <a:t>–</a:t>
            </a:r>
            <a:r>
              <a:rPr lang="pt-BR" b="1" dirty="0" smtClean="0"/>
              <a:t> FEC/UNICAMP</a:t>
            </a:r>
            <a:r>
              <a:rPr lang="pt-BR" dirty="0" smtClean="0">
                <a:hlinkClick r:id="rId3"/>
              </a:rPr>
              <a:t/>
            </a:r>
            <a:br>
              <a:rPr lang="pt-BR" dirty="0" smtClean="0">
                <a:hlinkClick r:id="rId3"/>
              </a:rPr>
            </a:br>
            <a:r>
              <a:rPr lang="pt-BR" dirty="0">
                <a:hlinkClick r:id="rId5"/>
              </a:rPr>
              <a:t>http://www.fec.unicamp.br/~saneamentorural/index.php/publicacoes/livro</a:t>
            </a:r>
            <a:r>
              <a:rPr lang="pt-BR" dirty="0" smtClean="0">
                <a:hlinkClick r:id="rId5"/>
              </a:rPr>
              <a:t>/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888432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GUIA PRÁTICO DE MANEJO DE ÁGUA</a:t>
            </a:r>
            <a:r>
              <a:rPr lang="pt-BR" dirty="0" smtClean="0">
                <a:hlinkClick r:id="rId3"/>
              </a:rPr>
              <a:t/>
            </a:r>
            <a:br>
              <a:rPr lang="pt-BR" dirty="0" smtClean="0">
                <a:hlinkClick r:id="rId3"/>
              </a:rPr>
            </a:br>
            <a:r>
              <a:rPr lang="pt-BR" dirty="0">
                <a:hlinkClick r:id="rId6"/>
              </a:rPr>
              <a:t>http://fluxus.eco.br/biblioteca</a:t>
            </a:r>
            <a:r>
              <a:rPr lang="pt-BR" dirty="0" smtClean="0">
                <a:hlinkClick r:id="rId6"/>
              </a:rPr>
              <a:t>/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2495972"/>
            <a:ext cx="2831829" cy="133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19" y="3983398"/>
            <a:ext cx="2052526" cy="20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670" y="0"/>
            <a:ext cx="103313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tângulo 99"/>
          <p:cNvSpPr/>
          <p:nvPr/>
        </p:nvSpPr>
        <p:spPr>
          <a:xfrm>
            <a:off x="0" y="2276872"/>
            <a:ext cx="3168352" cy="3744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Espaço Reservado para Conteúdo 4"/>
          <p:cNvSpPr>
            <a:spLocks noGrp="1"/>
          </p:cNvSpPr>
          <p:nvPr>
            <p:ph idx="1"/>
          </p:nvPr>
        </p:nvSpPr>
        <p:spPr>
          <a:xfrm>
            <a:off x="250475" y="3688932"/>
            <a:ext cx="2639144" cy="816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Guilherme Castagna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guilherme@fluxus.eco.br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pt-BR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" name="Imagem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1" y="2708920"/>
            <a:ext cx="2304256" cy="829532"/>
          </a:xfrm>
          <a:prstGeom prst="rect">
            <a:avLst/>
          </a:prstGeom>
        </p:spPr>
      </p:pic>
      <p:pic>
        <p:nvPicPr>
          <p:cNvPr id="103" name="Picture 2" descr="Resultado de imagem para inst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5229200"/>
            <a:ext cx="413345" cy="41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CaixaDeTexto 103"/>
          <p:cNvSpPr txBox="1"/>
          <p:nvPr/>
        </p:nvSpPr>
        <p:spPr>
          <a:xfrm>
            <a:off x="723156" y="5251206"/>
            <a:ext cx="172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@fluxus.eco.br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5" name="Picture 4" descr="Resultado de imagem para face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5" y="4635780"/>
            <a:ext cx="632474" cy="3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CaixaDeTexto 105"/>
          <p:cNvSpPr txBox="1"/>
          <p:nvPr/>
        </p:nvSpPr>
        <p:spPr>
          <a:xfrm>
            <a:off x="720080" y="462899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/fluxus.eco.br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build="p"/>
      <p:bldP spid="104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 ÁGUA (IPESA) </a:t>
            </a:r>
            <a:r>
              <a:rPr lang="pt-BR" dirty="0" smtClean="0">
                <a:solidFill>
                  <a:schemeClr val="bg1"/>
                </a:solidFill>
              </a:rPr>
              <a:t>– </a:t>
            </a:r>
            <a:r>
              <a:rPr lang="pt-BR" dirty="0" err="1" smtClean="0">
                <a:solidFill>
                  <a:schemeClr val="bg1"/>
                </a:solidFill>
              </a:rPr>
              <a:t>Ibiuna</a:t>
            </a:r>
            <a:r>
              <a:rPr lang="pt-BR" dirty="0" smtClean="0">
                <a:solidFill>
                  <a:schemeClr val="bg1"/>
                </a:solidFill>
              </a:rPr>
              <a:t>/SP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3"/>
            <a:ext cx="3960440" cy="5601307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64" y="4845573"/>
            <a:ext cx="1368152" cy="95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88" y="1052736"/>
            <a:ext cx="3905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5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 ÁGUA (IPESA) </a:t>
            </a:r>
            <a:r>
              <a:rPr lang="pt-BR" dirty="0" smtClean="0">
                <a:solidFill>
                  <a:schemeClr val="bg1"/>
                </a:solidFill>
              </a:rPr>
              <a:t>– </a:t>
            </a:r>
            <a:r>
              <a:rPr lang="pt-BR" dirty="0" err="1" smtClean="0">
                <a:solidFill>
                  <a:schemeClr val="bg1"/>
                </a:solidFill>
              </a:rPr>
              <a:t>Ibiuna</a:t>
            </a:r>
            <a:r>
              <a:rPr lang="pt-BR" dirty="0" smtClean="0">
                <a:solidFill>
                  <a:schemeClr val="bg1"/>
                </a:solidFill>
              </a:rPr>
              <a:t>/SP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54117" y="5517232"/>
            <a:ext cx="3271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youtu.be/0WCpd4Pmfz0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48680"/>
            <a:ext cx="82010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1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 ÁGUA (IPESA) </a:t>
            </a:r>
            <a:r>
              <a:rPr lang="pt-BR" dirty="0" smtClean="0">
                <a:solidFill>
                  <a:schemeClr val="bg1"/>
                </a:solidFill>
              </a:rPr>
              <a:t>– </a:t>
            </a:r>
            <a:r>
              <a:rPr lang="pt-BR" dirty="0" err="1" smtClean="0">
                <a:solidFill>
                  <a:schemeClr val="bg1"/>
                </a:solidFill>
              </a:rPr>
              <a:t>Ibiuna</a:t>
            </a:r>
            <a:r>
              <a:rPr lang="pt-BR" dirty="0" smtClean="0">
                <a:solidFill>
                  <a:schemeClr val="bg1"/>
                </a:solidFill>
              </a:rPr>
              <a:t>/SP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68"/>
            <a:ext cx="6408712" cy="601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64" y="4845573"/>
            <a:ext cx="1368152" cy="95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9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 ÁGUA (IPESA) </a:t>
            </a:r>
            <a:r>
              <a:rPr lang="pt-BR" dirty="0" smtClean="0">
                <a:solidFill>
                  <a:schemeClr val="bg1"/>
                </a:solidFill>
              </a:rPr>
              <a:t>– </a:t>
            </a:r>
            <a:r>
              <a:rPr lang="pt-BR" dirty="0" err="1" smtClean="0">
                <a:solidFill>
                  <a:schemeClr val="bg1"/>
                </a:solidFill>
              </a:rPr>
              <a:t>Ibiuna</a:t>
            </a:r>
            <a:r>
              <a:rPr lang="pt-BR" dirty="0" smtClean="0">
                <a:solidFill>
                  <a:schemeClr val="bg1"/>
                </a:solidFill>
              </a:rPr>
              <a:t>/SP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7"/>
          <a:stretch/>
        </p:blipFill>
        <p:spPr bwMode="auto">
          <a:xfrm>
            <a:off x="172839" y="109290"/>
            <a:ext cx="6264696" cy="584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97" y="1196752"/>
            <a:ext cx="2488903" cy="336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64" y="4845573"/>
            <a:ext cx="1368152" cy="95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0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 ÁGUA (IPESA) </a:t>
            </a:r>
            <a:r>
              <a:rPr lang="pt-BR" dirty="0" smtClean="0">
                <a:solidFill>
                  <a:schemeClr val="bg1"/>
                </a:solidFill>
              </a:rPr>
              <a:t>– </a:t>
            </a:r>
            <a:r>
              <a:rPr lang="pt-BR" dirty="0" err="1" smtClean="0">
                <a:solidFill>
                  <a:schemeClr val="bg1"/>
                </a:solidFill>
              </a:rPr>
              <a:t>Ibiuna</a:t>
            </a:r>
            <a:r>
              <a:rPr lang="pt-BR" dirty="0" smtClean="0">
                <a:solidFill>
                  <a:schemeClr val="bg1"/>
                </a:solidFill>
              </a:rPr>
              <a:t>/SP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2104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96492" y="501317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Construção do biodigestor – passo-a-passo</a:t>
            </a:r>
          </a:p>
          <a:p>
            <a:pPr algn="ctr"/>
            <a:r>
              <a:rPr lang="pt-BR" dirty="0" smtClean="0"/>
              <a:t>(</a:t>
            </a:r>
            <a:r>
              <a:rPr lang="pt-BR" dirty="0" err="1" smtClean="0"/>
              <a:t>YouTube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64" y="4845573"/>
            <a:ext cx="1368152" cy="95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05" y="494166"/>
            <a:ext cx="2592288" cy="153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86" y="2294365"/>
            <a:ext cx="2772493" cy="145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68" y="2306114"/>
            <a:ext cx="2575520" cy="143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90" y="505461"/>
            <a:ext cx="2908676" cy="15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44" y="3804917"/>
            <a:ext cx="32289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631652" y="5515726"/>
            <a:ext cx="2165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7"/>
              </a:rPr>
              <a:t>https://ipesa.org.br</a:t>
            </a:r>
            <a:r>
              <a:rPr lang="pt-BR" dirty="0" smtClean="0">
                <a:hlinkClick r:id="rId7"/>
              </a:rPr>
              <a:t>/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24" y="4138614"/>
            <a:ext cx="1814264" cy="127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 ÁGUA (IPESA) </a:t>
            </a:r>
            <a:r>
              <a:rPr lang="pt-BR" dirty="0" smtClean="0">
                <a:solidFill>
                  <a:schemeClr val="bg1"/>
                </a:solidFill>
              </a:rPr>
              <a:t>– </a:t>
            </a:r>
            <a:r>
              <a:rPr lang="pt-BR" dirty="0" err="1" smtClean="0">
                <a:solidFill>
                  <a:schemeClr val="bg1"/>
                </a:solidFill>
              </a:rPr>
              <a:t>Ibiuna</a:t>
            </a:r>
            <a:r>
              <a:rPr lang="pt-BR" dirty="0" smtClean="0">
                <a:solidFill>
                  <a:schemeClr val="bg1"/>
                </a:solidFill>
              </a:rPr>
              <a:t>/SP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BIOSANEAMENTO </a:t>
            </a:r>
            <a:r>
              <a:rPr lang="pt-BR" dirty="0" smtClean="0">
                <a:solidFill>
                  <a:schemeClr val="bg1"/>
                </a:solidFill>
              </a:rPr>
              <a:t>– SP / RJ / MG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2" name="Google Shape;414;gd228ba5d0e_0_323"/>
          <p:cNvPicPr preferRelativeResize="0"/>
          <p:nvPr/>
        </p:nvPicPr>
        <p:blipFill rotWithShape="1">
          <a:blip r:embed="rId3">
            <a:alphaModFix/>
          </a:blip>
          <a:srcRect l="-3072" t="-6496" r="-2860"/>
          <a:stretch/>
        </p:blipFill>
        <p:spPr>
          <a:xfrm>
            <a:off x="6012160" y="4669260"/>
            <a:ext cx="2035212" cy="86701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5" name="Google Shape;129;p5" descr="Grupo de pessoas em um parque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699" y="30510"/>
            <a:ext cx="3015962" cy="303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1;p5" descr="Grupo de pessoas de chapéu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073" y="3356992"/>
            <a:ext cx="4301214" cy="262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28;p5"/>
          <p:cNvSpPr txBox="1"/>
          <p:nvPr/>
        </p:nvSpPr>
        <p:spPr>
          <a:xfrm>
            <a:off x="5359366" y="1801864"/>
            <a:ext cx="3340800" cy="25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ENGAJAMENTO</a:t>
            </a:r>
            <a:endParaRPr sz="27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 EMPREGO</a:t>
            </a:r>
            <a:r>
              <a:rPr lang="en-US" sz="27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 COMUNIDADE PARA IMPLANTAR OS SISTEMAS, COM GERAÇÃO DE RENDA </a:t>
            </a:r>
            <a:endParaRPr sz="88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89422" y="5612197"/>
            <a:ext cx="3680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6"/>
              </a:rPr>
              <a:t>https</a:t>
            </a:r>
            <a:r>
              <a:rPr lang="pt-BR" dirty="0" smtClean="0">
                <a:hlinkClick r:id="rId6"/>
              </a:rPr>
              <a:t>://www.biosaneamento.com.br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61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48" y="6205377"/>
            <a:ext cx="1656184" cy="59622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205377"/>
            <a:ext cx="7308304" cy="5962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BIOSANEAMENTO </a:t>
            </a:r>
            <a:r>
              <a:rPr lang="pt-BR" dirty="0" smtClean="0">
                <a:solidFill>
                  <a:schemeClr val="bg1"/>
                </a:solidFill>
              </a:rPr>
              <a:t>– SP / RJ / MG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2" name="Google Shape;414;gd228ba5d0e_0_323"/>
          <p:cNvPicPr preferRelativeResize="0"/>
          <p:nvPr/>
        </p:nvPicPr>
        <p:blipFill rotWithShape="1">
          <a:blip r:embed="rId3">
            <a:alphaModFix/>
          </a:blip>
          <a:srcRect l="-3072" t="-6496" r="-2860"/>
          <a:stretch/>
        </p:blipFill>
        <p:spPr>
          <a:xfrm>
            <a:off x="6012160" y="4669260"/>
            <a:ext cx="2035212" cy="86701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5189422" y="5612197"/>
            <a:ext cx="3680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</a:t>
            </a:r>
            <a:r>
              <a:rPr lang="pt-BR" dirty="0" smtClean="0">
                <a:hlinkClick r:id="rId4"/>
              </a:rPr>
              <a:t>://www.biosaneamento.com.br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1" name="Google Shape;13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736" y="4109492"/>
            <a:ext cx="3114600" cy="198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9;p6"/>
          <p:cNvPicPr preferRelativeResize="0"/>
          <p:nvPr/>
        </p:nvPicPr>
        <p:blipFill rotWithShape="1">
          <a:blip r:embed="rId6">
            <a:alphaModFix/>
          </a:blip>
          <a:srcRect l="17757" r="20303"/>
          <a:stretch/>
        </p:blipFill>
        <p:spPr>
          <a:xfrm>
            <a:off x="395536" y="0"/>
            <a:ext cx="3709000" cy="39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6;gd228ba5d0e_0_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82694" y="116310"/>
            <a:ext cx="4287416" cy="321556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1;gd228ba5d0e_0_35"/>
          <p:cNvSpPr txBox="1"/>
          <p:nvPr/>
        </p:nvSpPr>
        <p:spPr>
          <a:xfrm>
            <a:off x="6732240" y="2996952"/>
            <a:ext cx="3003000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9" dirty="0">
                <a:solidFill>
                  <a:srgbClr val="FFFFFF"/>
                </a:solidFill>
                <a:highlight>
                  <a:srgbClr val="000000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 CIDADE DE DEUS (RJ)</a:t>
            </a:r>
            <a:r>
              <a:rPr lang="en-US" sz="1509" dirty="0">
                <a:highlight>
                  <a:srgbClr val="000000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sz="1200" dirty="0">
              <a:highlight>
                <a:srgbClr val="000000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" name="Google Shape;196;gd228ba5d0e_0_35"/>
          <p:cNvSpPr txBox="1"/>
          <p:nvPr/>
        </p:nvSpPr>
        <p:spPr>
          <a:xfrm>
            <a:off x="1450822" y="5865429"/>
            <a:ext cx="3738600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9" dirty="0">
                <a:solidFill>
                  <a:srgbClr val="FFFFFF"/>
                </a:solidFill>
                <a:highlight>
                  <a:srgbClr val="000000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 JARDIM GRAMACHO (RJ)</a:t>
            </a:r>
            <a:r>
              <a:rPr lang="en-US" sz="1509" dirty="0">
                <a:highlight>
                  <a:srgbClr val="000000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sz="1200" dirty="0">
              <a:highlight>
                <a:srgbClr val="000000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" name="Google Shape;188;gd228ba5d0e_0_35"/>
          <p:cNvSpPr txBox="1"/>
          <p:nvPr/>
        </p:nvSpPr>
        <p:spPr>
          <a:xfrm>
            <a:off x="2217332" y="3628848"/>
            <a:ext cx="2642700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9" dirty="0">
                <a:solidFill>
                  <a:srgbClr val="FFFFFF"/>
                </a:solidFill>
                <a:highlight>
                  <a:srgbClr val="000000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 VILA MORAES (SP)</a:t>
            </a:r>
            <a:r>
              <a:rPr lang="en-US" sz="1509" dirty="0">
                <a:highlight>
                  <a:srgbClr val="000000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sz="1200" dirty="0">
              <a:highlight>
                <a:srgbClr val="000000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9008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331</Words>
  <Application>Microsoft Office PowerPoint</Application>
  <PresentationFormat>Apresentação na tela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</dc:creator>
  <cp:lastModifiedBy>Guilherme</cp:lastModifiedBy>
  <cp:revision>29</cp:revision>
  <dcterms:created xsi:type="dcterms:W3CDTF">2021-02-18T20:08:00Z</dcterms:created>
  <dcterms:modified xsi:type="dcterms:W3CDTF">2021-06-11T16:16:25Z</dcterms:modified>
</cp:coreProperties>
</file>