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8" r:id="rId4"/>
    <p:sldId id="277" r:id="rId5"/>
    <p:sldId id="259" r:id="rId6"/>
    <p:sldId id="272" r:id="rId7"/>
    <p:sldId id="260" r:id="rId8"/>
    <p:sldId id="261" r:id="rId9"/>
    <p:sldId id="284" r:id="rId10"/>
    <p:sldId id="396" r:id="rId11"/>
    <p:sldId id="397" r:id="rId12"/>
    <p:sldId id="399" r:id="rId13"/>
    <p:sldId id="400" r:id="rId14"/>
    <p:sldId id="285" r:id="rId15"/>
    <p:sldId id="287" r:id="rId16"/>
    <p:sldId id="402" r:id="rId17"/>
    <p:sldId id="274" r:id="rId18"/>
    <p:sldId id="278" r:id="rId19"/>
    <p:sldId id="286" r:id="rId20"/>
    <p:sldId id="275" r:id="rId21"/>
    <p:sldId id="268" r:id="rId22"/>
    <p:sldId id="262" r:id="rId23"/>
    <p:sldId id="263" r:id="rId24"/>
    <p:sldId id="279" r:id="rId25"/>
    <p:sldId id="280" r:id="rId26"/>
    <p:sldId id="291" r:id="rId27"/>
    <p:sldId id="294" r:id="rId28"/>
    <p:sldId id="292" r:id="rId29"/>
    <p:sldId id="403" r:id="rId30"/>
    <p:sldId id="374" r:id="rId31"/>
    <p:sldId id="390" r:id="rId32"/>
    <p:sldId id="392" r:id="rId33"/>
    <p:sldId id="393" r:id="rId34"/>
    <p:sldId id="395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D18C4-0D57-43F5-BC78-B32C5BC6E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0A82D1-52FA-46EF-BE37-D2DFF148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D86158-9FD2-4A2E-969D-84A2A8B38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D35A8-16E8-4BC3-8888-7A731CC1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7482C5-ECFC-4E41-9F61-A900990B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C0A23-48AB-4167-8A65-1532C4D8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5B1532F-4563-4966-9E01-B38E82FF1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36ADB-4E4C-4A71-91EF-E4FF84B0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651983-F40C-4C40-86BB-51686F3A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3C886B-03CE-4F12-A29A-D16D0439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BA7ECC-709C-4F43-B56A-7B35EEF8D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80E958-9500-4C06-82C9-F47602BEB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FA14E7-AFF5-4704-A4BE-6A11050D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7DB021-E7E1-4D7E-BC15-8AE451FE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E2C0C6-5CB9-4277-8ACF-94A07D2D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3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3" hasCustomPrompt="1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6B9F906-EA90-443C-BFB5-1E4AB6A4381D}" type="datetime1">
              <a:rPr lang="pt-BR" noProof="0" smtClean="0"/>
              <a:t>20/08/2021</a:t>
            </a:fld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49888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43AC0-4E25-4C10-B238-58C798C9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7C7F7F-41D7-4568-9405-88B4AB359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B4EFC1-E9DD-49F5-9FFA-376DF7B6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1FC1CF-AF3B-4621-9A8E-9CF0D38E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9A0A3D-C4B7-420A-829E-4D41D8FD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4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88B67-BB9D-42BE-AF8F-67A33268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56ECEC-A027-4A10-88CA-EBAB219C8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9E5CE5-B081-4D60-A226-3E363A28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A24C23-32F5-4833-9AA0-AB0A86F9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50DEBA-CE06-407A-AE0C-C6B73EA1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1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1CEC-1F20-44AA-8C34-6694FA42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715959-22EC-4014-9836-3A5AA83A4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71533D-6EAA-435F-BF7D-9C42AB7D5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CB7DCC-25FF-4197-8219-B4D8BF3E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6D8321-5B45-4147-83E5-D762C359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8ADE15-8B5C-4F25-BE2C-5906EE40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74A42-765B-4485-AE60-AE4BFC6B4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C90FFD-5B7A-4CCF-9468-2470E058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57CFCA-9792-4717-B13F-B972CA106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C1FED79-54AA-4AB0-BE7F-D1BF9650D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ACA5C-E13F-4FD8-9E6C-B5374993D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CB929F9-CC9D-40C6-B26C-BF1DB68D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8749D60-46A5-406A-9C03-507B2CE5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0B5EF4C-D409-421E-B256-6A6D4FEC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2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42C76-235A-475E-B89F-628898061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F58B3E-BD2C-4A73-BD9C-084EE840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69A8E22-0CE5-4781-BC3B-4C815C52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483AA9-83E4-4D87-A415-38B0FF28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C68067-0C23-4A37-8A8D-FD3487AE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935C2A6-A73F-4961-8E19-358E095E4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3EF972-AB30-4450-B09A-28E3998C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25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536FB-E440-43DB-9DEB-051857A3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9D01B1-EE88-4F38-B8B5-DDFEFA75F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EA154CA-4172-47C1-BC8C-AED0270FB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5FEE78-0EEC-4122-8476-C5D68D56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546231-0855-43E7-A059-9A3715F5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BB05BD-3299-4BD6-95B3-B950BAC6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7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524DA-E4AF-4D6A-AA11-483A2979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31F527-D540-405F-B50F-2F24F69C8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328ACF-F188-46A8-B9CF-5F8B72D46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A49839-35E7-4CB9-8D28-4414C76E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AB4113-B8A5-468A-8A54-1E01236C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7D13F0-B086-4801-97CE-4C3931E3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7839FB-B574-4D33-B8A3-31C1DE73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1A9F54-95FC-4302-BBBC-4B14EAE6C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0A36EA-594B-49DD-BD10-07E584624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EE1A4-8115-423C-9013-2940BD6EC7D6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CE83CB-0201-47AC-B451-FA35775DA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A1FBD1-7B7D-4708-9FA7-9E81392EB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8A50F-9EED-4556-8CC0-14B040889E8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hortaescolar@cepagro.org.br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E0C2C027-0186-4129-B7A2-4A74F43B0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F0B2BA-1E60-4B68-9C9D-C22EBE52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Agroecologia: precisamos de biodiversidade!</a:t>
            </a:r>
            <a:endParaRPr lang="en-US" dirty="0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32A6508-F39A-46CD-A6E7-B20911E8E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r="29000"/>
          <a:stretch/>
        </p:blipFill>
        <p:spPr>
          <a:xfrm rot="16200000">
            <a:off x="1294373" y="1265944"/>
            <a:ext cx="2718265" cy="5307011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5" name="Sinal de Multiplicação 4">
            <a:extLst>
              <a:ext uri="{FF2B5EF4-FFF2-40B4-BE49-F238E27FC236}">
                <a16:creationId xmlns:a16="http://schemas.microsoft.com/office/drawing/2014/main" id="{BB4B2517-4C52-4756-AAB0-6648654F11B1}"/>
              </a:ext>
            </a:extLst>
          </p:cNvPr>
          <p:cNvSpPr/>
          <p:nvPr/>
        </p:nvSpPr>
        <p:spPr>
          <a:xfrm>
            <a:off x="5158230" y="3333403"/>
            <a:ext cx="1296786" cy="9975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oluções práticas para as plantas">
            <a:extLst>
              <a:ext uri="{FF2B5EF4-FFF2-40B4-BE49-F238E27FC236}">
                <a16:creationId xmlns:a16="http://schemas.microsoft.com/office/drawing/2014/main" id="{4E6FC7D0-2508-41F9-B3E0-1AC9CDAE8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79" y="2157471"/>
            <a:ext cx="4590021" cy="283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5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3448B047-D56E-4D21-BF81-270787F57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144D82-2DDD-4B28-9E8C-1C6C4FA6C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71" y="161484"/>
            <a:ext cx="8817334" cy="469762"/>
          </a:xfrm>
        </p:spPr>
        <p:txBody>
          <a:bodyPr>
            <a:noAutofit/>
          </a:bodyPr>
          <a:lstStyle/>
          <a:p>
            <a:pPr algn="ctr"/>
            <a:r>
              <a:rPr lang="pt-BR" sz="2800" dirty="0"/>
              <a:t>Matemática</a:t>
            </a:r>
            <a:endParaRPr lang="en-US" sz="2800" dirty="0"/>
          </a:p>
        </p:txBody>
      </p:sp>
      <p:pic>
        <p:nvPicPr>
          <p:cNvPr id="5" name="Imagem 4" descr="Mulher com criança no colo&#10;&#10;Descrição gerada automaticamente com confiança baixa">
            <a:extLst>
              <a:ext uri="{FF2B5EF4-FFF2-40B4-BE49-F238E27FC236}">
                <a16:creationId xmlns:a16="http://schemas.microsoft.com/office/drawing/2014/main" id="{3EF53211-5D72-4714-BFE6-1CA225C5B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" y="1976120"/>
            <a:ext cx="3398520" cy="453136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4D6238-3C8F-4B8D-AA0C-08112347D635}"/>
              </a:ext>
            </a:extLst>
          </p:cNvPr>
          <p:cNvSpPr txBox="1"/>
          <p:nvPr/>
        </p:nvSpPr>
        <p:spPr>
          <a:xfrm flipH="1">
            <a:off x="1154430" y="1474370"/>
            <a:ext cx="339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Medição de espaço</a:t>
            </a:r>
            <a:endParaRPr lang="en-US" dirty="0"/>
          </a:p>
        </p:txBody>
      </p:sp>
      <p:pic>
        <p:nvPicPr>
          <p:cNvPr id="8" name="Imagem 7" descr="Mulher em pé ao lado de uma cerca&#10;&#10;Descrição gerada automaticamente com confiança média">
            <a:extLst>
              <a:ext uri="{FF2B5EF4-FFF2-40B4-BE49-F238E27FC236}">
                <a16:creationId xmlns:a16="http://schemas.microsoft.com/office/drawing/2014/main" id="{E71142CB-A335-4B54-AC95-1A9E4568B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66"/>
          <a:stretch/>
        </p:blipFill>
        <p:spPr>
          <a:xfrm>
            <a:off x="4552950" y="2011680"/>
            <a:ext cx="3760525" cy="44958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FAA586B-F538-4BA5-934C-9D57C45B8B6D}"/>
              </a:ext>
            </a:extLst>
          </p:cNvPr>
          <p:cNvSpPr txBox="1"/>
          <p:nvPr/>
        </p:nvSpPr>
        <p:spPr>
          <a:xfrm>
            <a:off x="4552950" y="1373693"/>
            <a:ext cx="426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Formas geométricas dos canteiros</a:t>
            </a:r>
            <a:endParaRPr lang="en-US" dirty="0"/>
          </a:p>
        </p:txBody>
      </p:sp>
      <p:pic>
        <p:nvPicPr>
          <p:cNvPr id="11" name="Imagem 10" descr="Uma imagem contendo ao ar livre, grama, pessoa, edifício&#10;&#10;Descrição gerada automaticamente">
            <a:extLst>
              <a:ext uri="{FF2B5EF4-FFF2-40B4-BE49-F238E27FC236}">
                <a16:creationId xmlns:a16="http://schemas.microsoft.com/office/drawing/2014/main" id="{50A54985-7EC6-417E-BF90-57A46C8F0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t="17481" r="37423"/>
          <a:stretch/>
        </p:blipFill>
        <p:spPr>
          <a:xfrm>
            <a:off x="8822690" y="2055075"/>
            <a:ext cx="3174998" cy="445240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C26A458-139D-4ED6-AEC6-4EA605C59172}"/>
              </a:ext>
            </a:extLst>
          </p:cNvPr>
          <p:cNvSpPr txBox="1"/>
          <p:nvPr/>
        </p:nvSpPr>
        <p:spPr>
          <a:xfrm flipH="1">
            <a:off x="8935719" y="1397892"/>
            <a:ext cx="268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3B56F0E3-4AE3-421B-B708-EC9C766D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374CD4-0F2A-4138-A548-FB6A72CE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1" y="923925"/>
            <a:ext cx="6842760" cy="884555"/>
          </a:xfrm>
        </p:spPr>
        <p:txBody>
          <a:bodyPr>
            <a:normAutofit/>
          </a:bodyPr>
          <a:lstStyle/>
          <a:p>
            <a:r>
              <a:rPr lang="pt-BR" sz="3200" dirty="0"/>
              <a:t>Atividade física</a:t>
            </a:r>
            <a:endParaRPr lang="en-US" sz="3200" dirty="0"/>
          </a:p>
        </p:txBody>
      </p:sp>
      <p:pic>
        <p:nvPicPr>
          <p:cNvPr id="5" name="Imagem 4" descr="Homem sentado no chão&#10;&#10;Descrição gerada automaticamente com confiança baixa">
            <a:extLst>
              <a:ext uri="{FF2B5EF4-FFF2-40B4-BE49-F238E27FC236}">
                <a16:creationId xmlns:a16="http://schemas.microsoft.com/office/drawing/2014/main" id="{D52278C4-321F-4F6B-AECE-9B49E4258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1"/>
          <a:stretch/>
        </p:blipFill>
        <p:spPr>
          <a:xfrm rot="5400000">
            <a:off x="-599917" y="1919766"/>
            <a:ext cx="5741353" cy="32613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793C06-B173-4CD7-9F60-B33BE280A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b="43852"/>
          <a:stretch/>
        </p:blipFill>
        <p:spPr bwMode="auto">
          <a:xfrm>
            <a:off x="4193537" y="2763524"/>
            <a:ext cx="7266944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2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0CC9E767-FD22-444B-9DB5-43C45678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861769-8288-4AA5-B2AB-8BC867A7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02" y="-1835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Resolução de problemas</a:t>
            </a: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5518623-6EED-458A-8F95-652417826042}"/>
              </a:ext>
            </a:extLst>
          </p:cNvPr>
          <p:cNvSpPr txBox="1"/>
          <p:nvPr/>
        </p:nvSpPr>
        <p:spPr>
          <a:xfrm>
            <a:off x="577734" y="1279545"/>
            <a:ext cx="4302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Nossas plantas não cresceram e agora? </a:t>
            </a:r>
            <a:endParaRPr lang="en-US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A9893F-7BBD-49EC-8BD5-BFFA87DA3610}"/>
              </a:ext>
            </a:extLst>
          </p:cNvPr>
          <p:cNvSpPr txBox="1"/>
          <p:nvPr/>
        </p:nvSpPr>
        <p:spPr>
          <a:xfrm>
            <a:off x="8426415" y="1279545"/>
            <a:ext cx="401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Que abelhas são essas? </a:t>
            </a:r>
            <a:endParaRPr lang="en-US" dirty="0"/>
          </a:p>
        </p:txBody>
      </p:sp>
      <p:pic>
        <p:nvPicPr>
          <p:cNvPr id="6" name="Imagem 5" descr="Uma imagem contendo grama, feno, pilha, em pé&#10;&#10;Descrição gerada automaticamente">
            <a:extLst>
              <a:ext uri="{FF2B5EF4-FFF2-40B4-BE49-F238E27FC236}">
                <a16:creationId xmlns:a16="http://schemas.microsoft.com/office/drawing/2014/main" id="{F6DF6A13-FDDB-4194-A368-F35CE2B92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9" b="15594"/>
          <a:stretch/>
        </p:blipFill>
        <p:spPr>
          <a:xfrm>
            <a:off x="1290127" y="1892410"/>
            <a:ext cx="3465734" cy="4567006"/>
          </a:xfrm>
          <a:prstGeom prst="rect">
            <a:avLst/>
          </a:prstGeom>
        </p:spPr>
      </p:pic>
      <p:pic>
        <p:nvPicPr>
          <p:cNvPr id="8" name="Imagem 7" descr="Uma imagem contendo pessoa, ao ar livre, menino, grama&#10;&#10;Descrição gerada automaticamente">
            <a:extLst>
              <a:ext uri="{FF2B5EF4-FFF2-40B4-BE49-F238E27FC236}">
                <a16:creationId xmlns:a16="http://schemas.microsoft.com/office/drawing/2014/main" id="{619F35B3-A716-4987-9827-1AF6FE5DD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3971"/>
            <a:ext cx="5443993" cy="40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6DDEFC50-8043-452C-B45A-AFDB0DDB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295E59-1DB1-4253-A9C7-DE324D19A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2557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dirty="0"/>
              <a:t>Cultura: </a:t>
            </a:r>
            <a:r>
              <a:rPr lang="pt-BR" sz="2800" dirty="0"/>
              <a:t>Conhecendo a cultura local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79A05B4-F616-4798-AFEF-2612489FE356}"/>
              </a:ext>
            </a:extLst>
          </p:cNvPr>
          <p:cNvSpPr txBox="1"/>
          <p:nvPr/>
        </p:nvSpPr>
        <p:spPr>
          <a:xfrm>
            <a:off x="1123364" y="1236438"/>
            <a:ext cx="339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 bruxas </a:t>
            </a:r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0B18B71-A795-4D62-A1B7-E7E49C06EBB5}"/>
              </a:ext>
            </a:extLst>
          </p:cNvPr>
          <p:cNvSpPr txBox="1"/>
          <p:nvPr/>
        </p:nvSpPr>
        <p:spPr>
          <a:xfrm>
            <a:off x="8187193" y="1167575"/>
            <a:ext cx="318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Engenhos de farinha</a:t>
            </a:r>
            <a:endParaRPr lang="en-US" dirty="0"/>
          </a:p>
        </p:txBody>
      </p:sp>
      <p:pic>
        <p:nvPicPr>
          <p:cNvPr id="4" name="Imagem 3" descr="Grupo de pessoas sentadas no chão&#10;&#10;Descrição gerada automaticamente com confiança baixa">
            <a:extLst>
              <a:ext uri="{FF2B5EF4-FFF2-40B4-BE49-F238E27FC236}">
                <a16:creationId xmlns:a16="http://schemas.microsoft.com/office/drawing/2014/main" id="{39B7FE7C-0F34-49CA-B692-7B4B00B7F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r="18787"/>
          <a:stretch/>
        </p:blipFill>
        <p:spPr>
          <a:xfrm>
            <a:off x="289560" y="2175087"/>
            <a:ext cx="3108960" cy="3828552"/>
          </a:xfrm>
          <a:prstGeom prst="rect">
            <a:avLst/>
          </a:prstGeom>
        </p:spPr>
      </p:pic>
      <p:pic>
        <p:nvPicPr>
          <p:cNvPr id="8" name="Imagem 7" descr="Grupo de pessoas com as mãos no rosto&#10;&#10;Descrição gerada automaticamente com confiança baixa">
            <a:extLst>
              <a:ext uri="{FF2B5EF4-FFF2-40B4-BE49-F238E27FC236}">
                <a16:creationId xmlns:a16="http://schemas.microsoft.com/office/drawing/2014/main" id="{C043CF11-6628-49AA-8482-F63B55827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0792"/>
          <a:stretch/>
        </p:blipFill>
        <p:spPr>
          <a:xfrm>
            <a:off x="3877524" y="1861873"/>
            <a:ext cx="3000354" cy="4377194"/>
          </a:xfrm>
          <a:prstGeom prst="rect">
            <a:avLst/>
          </a:prstGeom>
        </p:spPr>
      </p:pic>
      <p:pic>
        <p:nvPicPr>
          <p:cNvPr id="10" name="Imagem 9" descr="Grupo de pessoas sentadas no chão&#10;&#10;Descrição gerada automaticamente com confiança média">
            <a:extLst>
              <a:ext uri="{FF2B5EF4-FFF2-40B4-BE49-F238E27FC236}">
                <a16:creationId xmlns:a16="http://schemas.microsoft.com/office/drawing/2014/main" id="{E60394CE-4028-4596-8246-1023A381DD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/>
          <a:stretch/>
        </p:blipFill>
        <p:spPr>
          <a:xfrm>
            <a:off x="7388988" y="2063437"/>
            <a:ext cx="4513452" cy="405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C3276705-DE3E-4A8C-A166-279AFCC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AD1D32-0E43-4382-A6C0-73E258C46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64" y="-39591"/>
            <a:ext cx="11669003" cy="22098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/>
              <a:t>                                                                                           Informática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Quis sobre temas da horta                                                          Criação de conteúdo dos alunos para blog/Instagram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4" descr="Logotipo&#10;&#10;Descrição gerada automaticamente com confiança média">
            <a:extLst>
              <a:ext uri="{FF2B5EF4-FFF2-40B4-BE49-F238E27FC236}">
                <a16:creationId xmlns:a16="http://schemas.microsoft.com/office/drawing/2014/main" id="{AE251D70-F450-4D78-A45A-66F86722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01" y="2716997"/>
            <a:ext cx="3529094" cy="3529094"/>
          </a:xfrm>
          <a:prstGeom prst="rect">
            <a:avLst/>
          </a:prstGeom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E8D8E093-AE4B-4BFC-8FAE-D82F113E4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32" t="29053" r="38630" b="20927"/>
          <a:stretch/>
        </p:blipFill>
        <p:spPr>
          <a:xfrm>
            <a:off x="7640320" y="2504714"/>
            <a:ext cx="3044452" cy="37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94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C5F498B-8FE5-49F0-BDC0-803D04505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b="5545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0B990F-8896-43E5-BD8D-BC3F870C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Como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podemos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manter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espaço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horta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343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76C49FB0-8392-48EF-AFFC-B0E0F369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57133"/>
              </p:ext>
            </p:extLst>
          </p:nvPr>
        </p:nvGraphicFramePr>
        <p:xfrm>
          <a:off x="34290" y="1"/>
          <a:ext cx="12157710" cy="6846821"/>
        </p:xfrm>
        <a:graphic>
          <a:graphicData uri="http://schemas.openxmlformats.org/drawingml/2006/table">
            <a:tbl>
              <a:tblPr/>
              <a:tblGrid>
                <a:gridCol w="2003761">
                  <a:extLst>
                    <a:ext uri="{9D8B030D-6E8A-4147-A177-3AD203B41FA5}">
                      <a16:colId xmlns:a16="http://schemas.microsoft.com/office/drawing/2014/main" val="3511818777"/>
                    </a:ext>
                  </a:extLst>
                </a:gridCol>
                <a:gridCol w="3825252">
                  <a:extLst>
                    <a:ext uri="{9D8B030D-6E8A-4147-A177-3AD203B41FA5}">
                      <a16:colId xmlns:a16="http://schemas.microsoft.com/office/drawing/2014/main" val="505730281"/>
                    </a:ext>
                  </a:extLst>
                </a:gridCol>
                <a:gridCol w="2102891">
                  <a:extLst>
                    <a:ext uri="{9D8B030D-6E8A-4147-A177-3AD203B41FA5}">
                      <a16:colId xmlns:a16="http://schemas.microsoft.com/office/drawing/2014/main" val="1744021963"/>
                    </a:ext>
                  </a:extLst>
                </a:gridCol>
                <a:gridCol w="2203024">
                  <a:extLst>
                    <a:ext uri="{9D8B030D-6E8A-4147-A177-3AD203B41FA5}">
                      <a16:colId xmlns:a16="http://schemas.microsoft.com/office/drawing/2014/main" val="1092242468"/>
                    </a:ext>
                  </a:extLst>
                </a:gridCol>
                <a:gridCol w="2022782">
                  <a:extLst>
                    <a:ext uri="{9D8B030D-6E8A-4147-A177-3AD203B41FA5}">
                      <a16:colId xmlns:a16="http://schemas.microsoft.com/office/drawing/2014/main" val="301969191"/>
                    </a:ext>
                  </a:extLst>
                </a:gridCol>
              </a:tblGrid>
              <a:tr h="620931">
                <a:tc gridSpan="5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PLANEJAMENTO INICIAL</a:t>
                      </a:r>
                      <a:endParaRPr lang="en-US" sz="2000" b="1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074248"/>
                  </a:ext>
                </a:extLst>
              </a:tr>
              <a:tr h="504063">
                <a:tc>
                  <a:txBody>
                    <a:bodyPr/>
                    <a:lstStyle/>
                    <a:p>
                      <a:pPr fontAlgn="t"/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O que fazer?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Quem?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O que falta?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Observações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019067"/>
                  </a:ext>
                </a:extLst>
              </a:tr>
              <a:tr h="105918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SEMANA 01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Formar uma equipe 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Estudar PPP da Escola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Pautar o assunto na próxima reunião de professores</a:t>
                      </a: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Olívia</a:t>
                      </a:r>
                      <a:endParaRPr lang="en-US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Lírio</a:t>
                      </a:r>
                      <a:endParaRPr lang="en-US" sz="1400" dirty="0">
                        <a:effectLst/>
                      </a:endParaRPr>
                    </a:p>
                    <a:p>
                      <a:pPr fontAlgn="t"/>
                      <a:br>
                        <a:rPr lang="en-US" sz="1400" dirty="0">
                          <a:effectLst/>
                        </a:rPr>
                      </a:br>
                      <a:endParaRPr lang="en-US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Projeto modelo para se guiar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Pesquisar sobre experiências em Horta Escolar;</a:t>
                      </a:r>
                      <a:endParaRPr lang="pt-BR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Buscar livros sobre a temática</a:t>
                      </a:r>
                      <a:endParaRPr lang="pt-BR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8738734"/>
                  </a:ext>
                </a:extLst>
              </a:tr>
              <a:tr h="167274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SEMANA 02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Verificar materiais disponíveis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Identificação dos locais possíveis para implantação da horta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Professora Olívia</a:t>
                      </a:r>
                      <a:endParaRPr lang="en-US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 Lírio</a:t>
                      </a:r>
                      <a:endParaRPr lang="en-US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Preparar apresentação do projeto</a:t>
                      </a:r>
                      <a:endParaRPr lang="pt-BR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pt-BR" sz="1400" dirty="0">
                          <a:effectLst/>
                        </a:rPr>
                      </a:br>
                      <a:r>
                        <a:rPr lang="pt-BR" sz="1400" dirty="0">
                          <a:effectLst/>
                        </a:rPr>
                        <a:t> - 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identificar encanamentos e fiações presentes no pátio</a:t>
                      </a:r>
                      <a:endParaRPr lang="pt-BR" sz="1400" dirty="0">
                        <a:effectLst/>
                      </a:endParaRPr>
                    </a:p>
                    <a:p>
                      <a:pPr fontAlgn="t"/>
                      <a:br>
                        <a:rPr lang="pt-BR" sz="1400" dirty="0">
                          <a:effectLst/>
                        </a:rPr>
                      </a:br>
                      <a:endParaRPr lang="pt-BR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Conversar com a pessoa responsável pelos “serviços gerais”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568077"/>
                  </a:ext>
                </a:extLst>
              </a:tr>
              <a:tr h="151956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SEMANA 03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Apresentar o projeto as turmas da Escola  - - Conversar com pais e comunidade entorno da escola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Projetar um croqui da idealização do espaço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Iniciar os estudos sobre compostagem</a:t>
                      </a: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Professora Olívia</a:t>
                      </a:r>
                      <a:endParaRPr lang="pt-BR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Professor Lírio</a:t>
                      </a:r>
                      <a:endParaRPr lang="pt-BR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Merendeira Cecília</a:t>
                      </a:r>
                      <a:endParaRPr lang="pt-BR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gerais João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Convite para os pais participarem da implementação/atividades</a:t>
                      </a:r>
                      <a:endParaRPr lang="pt-BR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pt-BR" sz="1400">
                          <a:effectLst/>
                        </a:rPr>
                      </a:b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Identificar o mais adequado tipo de composteira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Pensar sobre o canal de comunicação com os pais e comunidade entorno da escola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31591"/>
                  </a:ext>
                </a:extLst>
              </a:tr>
              <a:tr h="131004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Freestyle Script" panose="030804020302050B0404" pitchFamily="66" charset="0"/>
                        </a:rPr>
                        <a:t>SEMANA 04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Freestyle Script" panose="030804020302050B0404" pitchFamily="66" charset="0"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Organizar todos os materiais para a implantação da horta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Iniciar uma composteira para produção de adubo</a:t>
                      </a: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Merendeira Cecília</a:t>
                      </a:r>
                      <a:endParaRPr lang="pt-BR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Romeu Pai de Aluno</a:t>
                      </a:r>
                      <a:endParaRPr lang="pt-BR" sz="14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Alunos e Alunas articuladores</a:t>
                      </a:r>
                      <a:endParaRPr lang="pt-BR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Definir local para armazenar as ferramentas</a:t>
                      </a:r>
                      <a:endParaRPr lang="pt-BR" sz="14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pt-BR" sz="1400">
                          <a:effectLst/>
                        </a:rPr>
                      </a:b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Orientar as cozinhas sobre a separação dos resíduos orgânicos</a:t>
                      </a:r>
                      <a:endParaRPr lang="pt-BR" sz="140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Talvez seja preciso uma orientação mais específica sobre compostagem</a:t>
                      </a:r>
                      <a:endParaRPr lang="pt-BR" sz="1400" dirty="0">
                        <a:effectLst/>
                      </a:endParaRPr>
                    </a:p>
                  </a:txBody>
                  <a:tcPr marL="19085" marR="19085" marT="19085" marB="190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9753571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id="{64F967CE-FD86-4688-8B01-1DD473867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401326" y="1825625"/>
            <a:ext cx="1279421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38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09DC0A86-EC9B-448E-8D02-CF79F9DB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474B6BE-9EDE-493E-9AF9-462B7525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42583"/>
            <a:ext cx="102108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/>
              <a:t>Autonomia e responsabilidade dos alunos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6D5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4552B50-71F9-447E-99B9-1C6FCFC9F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3"/>
          <a:stretch/>
        </p:blipFill>
        <p:spPr>
          <a:xfrm>
            <a:off x="527306" y="557569"/>
            <a:ext cx="3246120" cy="3234605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6ED277A0-6672-4D8C-BC40-7E7D50E88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7510" y="961429"/>
            <a:ext cx="3236976" cy="2427732"/>
          </a:xfrm>
          <a:prstGeom prst="rect">
            <a:avLst/>
          </a:prstGeom>
        </p:spPr>
      </p:pic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629E170B-51BC-4C61-84EE-B5E62D985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61" y="824669"/>
            <a:ext cx="3600537" cy="27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Imagem 8" descr="Pessoas em pé na grama&#10;&#10;Descrição gerada automaticamente">
            <a:extLst>
              <a:ext uri="{FF2B5EF4-FFF2-40B4-BE49-F238E27FC236}">
                <a16:creationId xmlns:a16="http://schemas.microsoft.com/office/drawing/2014/main" id="{CDC69B58-1B84-4739-8451-E1180513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31348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Imagem 6" descr="Pessoas praticando esporte na grama&#10;&#10;Descrição gerada automaticamente">
            <a:extLst>
              <a:ext uri="{FF2B5EF4-FFF2-40B4-BE49-F238E27FC236}">
                <a16:creationId xmlns:a16="http://schemas.microsoft.com/office/drawing/2014/main" id="{3DC23BFD-9956-48DE-9F3B-E998FA5C5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0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E9F5AE-E5B1-48BB-A97C-D89052E49E6B}"/>
              </a:ext>
            </a:extLst>
          </p:cNvPr>
          <p:cNvSpPr txBox="1"/>
          <p:nvPr/>
        </p:nvSpPr>
        <p:spPr>
          <a:xfrm>
            <a:off x="7275443" y="715617"/>
            <a:ext cx="4190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Muito trabalho coletivo!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11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E33AA2-B83D-43E5-9EEF-6D9E8D63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33930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/>
              <a:t>Parcerias</a:t>
            </a:r>
            <a:r>
              <a:rPr lang="en-US" sz="3400" dirty="0"/>
              <a:t> com </a:t>
            </a:r>
            <a:r>
              <a:rPr lang="en-US" sz="3400" dirty="0" err="1"/>
              <a:t>órgãos</a:t>
            </a:r>
            <a:r>
              <a:rPr lang="en-US" sz="3400" dirty="0"/>
              <a:t> do </a:t>
            </a:r>
            <a:r>
              <a:rPr lang="en-US" sz="3400" dirty="0" err="1"/>
              <a:t>município</a:t>
            </a:r>
            <a:r>
              <a:rPr lang="en-US" sz="3400" dirty="0"/>
              <a:t>, </a:t>
            </a:r>
            <a:r>
              <a:rPr lang="en-US" sz="3400" dirty="0" err="1"/>
              <a:t>Universidade</a:t>
            </a:r>
            <a:r>
              <a:rPr lang="en-US" sz="3400" dirty="0"/>
              <a:t>, </a:t>
            </a:r>
            <a:r>
              <a:rPr lang="en-US" sz="3400" dirty="0" err="1"/>
              <a:t>empresas</a:t>
            </a:r>
            <a:r>
              <a:rPr lang="en-US" sz="3400" dirty="0"/>
              <a:t> (entre outros)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C18516-51A9-4A73-91F6-E825DDC2D07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Para </a:t>
            </a:r>
            <a:r>
              <a:rPr lang="en-US" sz="2200" dirty="0" err="1"/>
              <a:t>materiais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Palestras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Oficinas</a:t>
            </a: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Convidado</a:t>
            </a:r>
            <a:r>
              <a:rPr lang="en-US" sz="2200" dirty="0"/>
              <a:t> especial para </a:t>
            </a:r>
            <a:r>
              <a:rPr lang="en-US" sz="2200" dirty="0" err="1"/>
              <a:t>temas</a:t>
            </a:r>
            <a:r>
              <a:rPr lang="en-US" sz="2200" dirty="0"/>
              <a:t> </a:t>
            </a:r>
            <a:r>
              <a:rPr lang="en-US" sz="2200" dirty="0" err="1"/>
              <a:t>específicos</a:t>
            </a:r>
            <a:endParaRPr lang="en-US" sz="2200" dirty="0"/>
          </a:p>
        </p:txBody>
      </p:sp>
      <p:pic>
        <p:nvPicPr>
          <p:cNvPr id="5" name="Imagem 4" descr="Grupo de pessoas sentadas em cadeiras&#10;&#10;Descrição gerada automaticamente com confiança média">
            <a:extLst>
              <a:ext uri="{FF2B5EF4-FFF2-40B4-BE49-F238E27FC236}">
                <a16:creationId xmlns:a16="http://schemas.microsoft.com/office/drawing/2014/main" id="{809E12CE-2C0C-4660-9303-6D72C5231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159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589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1E710B03-C7D4-49A9-AB5E-3CC3A142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D6B0C653-9CB3-4C41-95EF-3B6865FE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4247"/>
          <a:stretch/>
        </p:blipFill>
        <p:spPr>
          <a:xfrm>
            <a:off x="1460597" y="10"/>
            <a:ext cx="9225956" cy="682481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4" name="Picture 2" descr="Texto, Logotipo&#10;&#10;Descrição gerada automaticamente">
            <a:extLst>
              <a:ext uri="{FF2B5EF4-FFF2-40B4-BE49-F238E27FC236}">
                <a16:creationId xmlns:a16="http://schemas.microsoft.com/office/drawing/2014/main" id="{8057377E-C96C-44B6-ACEF-E6B4B95CE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95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89B5B7A8-2BC4-4C81-9477-B109B361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87B210-99E5-4C02-8D90-EB3CCF1F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/>
              <a:t>Integração</a:t>
            </a:r>
            <a:r>
              <a:rPr lang="en-US" sz="5200" dirty="0"/>
              <a:t> com as </a:t>
            </a:r>
            <a:r>
              <a:rPr lang="en-US" sz="5200" dirty="0" err="1"/>
              <a:t>famílias</a:t>
            </a:r>
            <a:r>
              <a:rPr lang="en-US" sz="5200" dirty="0"/>
              <a:t> </a:t>
            </a:r>
          </a:p>
        </p:txBody>
      </p:sp>
      <p:pic>
        <p:nvPicPr>
          <p:cNvPr id="4" name="Espaço Reservado para Conteúdo 3" descr="Grupo de pessoas na grama&#10;&#10;Descrição gerada automaticamente com confiança média">
            <a:extLst>
              <a:ext uri="{FF2B5EF4-FFF2-40B4-BE49-F238E27FC236}">
                <a16:creationId xmlns:a16="http://schemas.microsoft.com/office/drawing/2014/main" id="{D178BE1F-A755-4EDF-B543-0BDB27891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330110" y="2785950"/>
            <a:ext cx="3525513" cy="3514855"/>
          </a:xfrm>
          <a:prstGeom prst="rect">
            <a:avLst/>
          </a:prstGeom>
        </p:spPr>
      </p:pic>
      <p:pic>
        <p:nvPicPr>
          <p:cNvPr id="1026" name="Picture 2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96B06613-21CF-4EAD-BDC7-5F39E8BF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386" y="3119301"/>
            <a:ext cx="3797536" cy="28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ço Reservado para Conteúdo 4" descr="Uma imagem contendo pequeno, criança, mesa, rosa&#10;&#10;Descrição gerada automaticamente">
            <a:extLst>
              <a:ext uri="{FF2B5EF4-FFF2-40B4-BE49-F238E27FC236}">
                <a16:creationId xmlns:a16="http://schemas.microsoft.com/office/drawing/2014/main" id="{A4A0A34B-C0B8-437A-AB59-B9C0305D2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73" y="3119301"/>
            <a:ext cx="3797536" cy="28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62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E0661-F7EE-46EE-9E21-531FA655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17"/>
            <a:ext cx="10515600" cy="968694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/>
              <a:t>Calendário agrícola e calendário escolar</a:t>
            </a:r>
            <a:br>
              <a:rPr lang="pt-BR" sz="2800" b="1" dirty="0"/>
            </a:br>
            <a:r>
              <a:rPr lang="pt-BR" sz="2800" dirty="0"/>
              <a:t>(para a nossa região )</a:t>
            </a:r>
            <a:endParaRPr lang="en-US" sz="2800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DBB97D08-1AE9-47F9-B83D-5114D1A206AE}"/>
              </a:ext>
            </a:extLst>
          </p:cNvPr>
          <p:cNvGraphicFramePr>
            <a:graphicFrameLocks noGrp="1"/>
          </p:cNvGraphicFramePr>
          <p:nvPr/>
        </p:nvGraphicFramePr>
        <p:xfrm>
          <a:off x="0" y="994411"/>
          <a:ext cx="12191998" cy="58635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57483">
                  <a:extLst>
                    <a:ext uri="{9D8B030D-6E8A-4147-A177-3AD203B41FA5}">
                      <a16:colId xmlns:a16="http://schemas.microsoft.com/office/drawing/2014/main" val="3856308307"/>
                    </a:ext>
                  </a:extLst>
                </a:gridCol>
                <a:gridCol w="2086903">
                  <a:extLst>
                    <a:ext uri="{9D8B030D-6E8A-4147-A177-3AD203B41FA5}">
                      <a16:colId xmlns:a16="http://schemas.microsoft.com/office/drawing/2014/main" val="3103713249"/>
                    </a:ext>
                  </a:extLst>
                </a:gridCol>
                <a:gridCol w="2086903">
                  <a:extLst>
                    <a:ext uri="{9D8B030D-6E8A-4147-A177-3AD203B41FA5}">
                      <a16:colId xmlns:a16="http://schemas.microsoft.com/office/drawing/2014/main" val="1699368500"/>
                    </a:ext>
                  </a:extLst>
                </a:gridCol>
                <a:gridCol w="2086903">
                  <a:extLst>
                    <a:ext uri="{9D8B030D-6E8A-4147-A177-3AD203B41FA5}">
                      <a16:colId xmlns:a16="http://schemas.microsoft.com/office/drawing/2014/main" val="2341025810"/>
                    </a:ext>
                  </a:extLst>
                </a:gridCol>
                <a:gridCol w="2086903">
                  <a:extLst>
                    <a:ext uri="{9D8B030D-6E8A-4147-A177-3AD203B41FA5}">
                      <a16:colId xmlns:a16="http://schemas.microsoft.com/office/drawing/2014/main" val="3398166082"/>
                    </a:ext>
                  </a:extLst>
                </a:gridCol>
                <a:gridCol w="2086903">
                  <a:extLst>
                    <a:ext uri="{9D8B030D-6E8A-4147-A177-3AD203B41FA5}">
                      <a16:colId xmlns:a16="http://schemas.microsoft.com/office/drawing/2014/main" val="2519898961"/>
                    </a:ext>
                  </a:extLst>
                </a:gridCol>
              </a:tblGrid>
              <a:tr h="1454538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Fevereiro e Março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Abril, Maio e Junho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Julho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Agosto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Setembro e Outubro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Novembro e Dezembro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647906"/>
                  </a:ext>
                </a:extLst>
              </a:tr>
              <a:tr h="4409051"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Clima muito quente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Calor não é apropriado para muitas hortaliças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Iniciamos a gestão de resíduos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Clima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ameno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Agradavel</a:t>
                      </a:r>
                      <a:r>
                        <a:rPr lang="en-US" dirty="0"/>
                        <a:t> para </a:t>
                      </a:r>
                      <a:r>
                        <a:rPr lang="en-US" dirty="0" err="1"/>
                        <a:t>trabalho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ar</a:t>
                      </a:r>
                      <a:r>
                        <a:rPr lang="en-US" dirty="0"/>
                        <a:t> livre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Implantação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horta</a:t>
                      </a:r>
                      <a:r>
                        <a:rPr lang="en-US" dirty="0"/>
                        <a:t> escolar e </a:t>
                      </a:r>
                      <a:r>
                        <a:rPr lang="en-US" dirty="0" err="1"/>
                        <a:t>viveiro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Plantio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hortaliças</a:t>
                      </a:r>
                      <a:r>
                        <a:rPr lang="en-US" dirty="0"/>
                        <a:t>, </a:t>
                      </a:r>
                      <a:r>
                        <a:rPr lang="pt-B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flores, temperos, plantas aromáticas </a:t>
                      </a:r>
                      <a:r>
                        <a:rPr lang="pt-BR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Férias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escolares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Geralmente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clima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seco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Organização</a:t>
                      </a:r>
                      <a:r>
                        <a:rPr lang="en-US" dirty="0"/>
                        <a:t> para a </a:t>
                      </a:r>
                      <a:r>
                        <a:rPr lang="en-US" dirty="0" err="1"/>
                        <a:t>rega</a:t>
                      </a:r>
                      <a:r>
                        <a:rPr lang="en-US" dirty="0"/>
                        <a:t> e </a:t>
                      </a:r>
                      <a:r>
                        <a:rPr lang="en-US" dirty="0" err="1"/>
                        <a:t>manutenção</a:t>
                      </a:r>
                      <a:r>
                        <a:rPr lang="en-US" dirty="0"/>
                        <a:t> do </a:t>
                      </a:r>
                      <a:r>
                        <a:rPr lang="en-US" dirty="0" err="1"/>
                        <a:t>canteiro</a:t>
                      </a:r>
                      <a:r>
                        <a:rPr lang="en-US" dirty="0"/>
                        <a:t> no </a:t>
                      </a:r>
                      <a:r>
                        <a:rPr lang="en-US" dirty="0" err="1"/>
                        <a:t>período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férias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Muitos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alimentos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estarão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prontos</a:t>
                      </a:r>
                      <a:r>
                        <a:rPr lang="en-US" dirty="0"/>
                        <a:t> para a </a:t>
                      </a:r>
                      <a:r>
                        <a:rPr lang="en-US" dirty="0" err="1"/>
                        <a:t>colheita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Plantio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novas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espécies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err="1"/>
                        <a:t>Rotação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cultura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Clima ameno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Momento de fazer as roças: milho, mandioca, batatas, feijões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E também frutas como </a:t>
                      </a:r>
                      <a:r>
                        <a:rPr lang="pt-BR" dirty="0" err="1"/>
                        <a:t>melância</a:t>
                      </a:r>
                      <a:r>
                        <a:rPr lang="pt-BR" dirty="0"/>
                        <a:t>, melão, abacaxi,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Com a chegada da primavera as flores estarão desabrochando (muitas abelhas chegando)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Dias quentes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Plantio de cobertura (adubação verde): </a:t>
                      </a:r>
                      <a:r>
                        <a:rPr lang="pt-BR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Mucuna</a:t>
                      </a:r>
                      <a:r>
                        <a:rPr lang="pt-BR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feijão de porco, aveia, ervilhaca, crotalária e milheto, entre outras.  </a:t>
                      </a:r>
                      <a:endParaRPr lang="pt-BR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Essas plantas irão proteger e adubar o solo nas férias escolares.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812653"/>
                  </a:ext>
                </a:extLst>
              </a:tr>
            </a:tbl>
          </a:graphicData>
        </a:graphic>
      </p:graphicFrame>
      <p:pic>
        <p:nvPicPr>
          <p:cNvPr id="1028" name="Picture 4" descr="Resultado de imagem para sol ilustração">
            <a:extLst>
              <a:ext uri="{FF2B5EF4-FFF2-40B4-BE49-F238E27FC236}">
                <a16:creationId xmlns:a16="http://schemas.microsoft.com/office/drawing/2014/main" id="{FECEE105-5BDC-4A18-BBE8-E4F167DC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3" y="1685521"/>
            <a:ext cx="592821" cy="5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sol ilustração">
            <a:extLst>
              <a:ext uri="{FF2B5EF4-FFF2-40B4-BE49-F238E27FC236}">
                <a16:creationId xmlns:a16="http://schemas.microsoft.com/office/drawing/2014/main" id="{4727033B-0874-4C4D-8E07-0A0CE7FB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66" y="1689826"/>
            <a:ext cx="696462" cy="6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outono ilustração">
            <a:extLst>
              <a:ext uri="{FF2B5EF4-FFF2-40B4-BE49-F238E27FC236}">
                <a16:creationId xmlns:a16="http://schemas.microsoft.com/office/drawing/2014/main" id="{87E7C591-E6AA-4C33-96B7-0E7327E3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113" y="1401839"/>
            <a:ext cx="694753" cy="69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inverno ilustração">
            <a:extLst>
              <a:ext uri="{FF2B5EF4-FFF2-40B4-BE49-F238E27FC236}">
                <a16:creationId xmlns:a16="http://schemas.microsoft.com/office/drawing/2014/main" id="{99E171E8-7B17-4AC1-8D4B-1AEC9DBC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66" y="1323301"/>
            <a:ext cx="884289" cy="8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esultado de imagem para inverno ilustração">
            <a:extLst>
              <a:ext uri="{FF2B5EF4-FFF2-40B4-BE49-F238E27FC236}">
                <a16:creationId xmlns:a16="http://schemas.microsoft.com/office/drawing/2014/main" id="{17FAB3B8-D347-4F8C-9D51-1B31C353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14" y="1356399"/>
            <a:ext cx="884289" cy="8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primavera ilustração">
            <a:extLst>
              <a:ext uri="{FF2B5EF4-FFF2-40B4-BE49-F238E27FC236}">
                <a16:creationId xmlns:a16="http://schemas.microsoft.com/office/drawing/2014/main" id="{6EB8A5FA-B441-440B-BEC9-AC0FB603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92" y="1691219"/>
            <a:ext cx="592821" cy="58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5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9987A4-9C34-428E-A3FD-190238E6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pt-BR" sz="3600"/>
              <a:t>O trabalho de forma remota e híbrida</a:t>
            </a:r>
            <a:endParaRPr lang="en-US" sz="360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F9D0DD-F55E-4232-B10B-FBF7B6E68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pt-BR" dirty="0"/>
              <a:t>Através de </a:t>
            </a:r>
            <a:r>
              <a:rPr lang="pt-BR" dirty="0" err="1"/>
              <a:t>vídeo-aulas</a:t>
            </a:r>
            <a:endParaRPr lang="pt-BR" dirty="0"/>
          </a:p>
          <a:p>
            <a:r>
              <a:rPr lang="pt-BR" dirty="0" err="1"/>
              <a:t>Lives</a:t>
            </a:r>
            <a:endParaRPr lang="pt-BR" dirty="0"/>
          </a:p>
          <a:p>
            <a:r>
              <a:rPr lang="pt-BR" dirty="0"/>
              <a:t>Banquinha tira-dúvidas</a:t>
            </a:r>
          </a:p>
          <a:p>
            <a:r>
              <a:rPr lang="pt-BR" dirty="0"/>
              <a:t>Atividades de fácil execução para realizar com a família </a:t>
            </a:r>
          </a:p>
          <a:p>
            <a:endParaRPr lang="en-US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C6DBEFCC-9E79-4E8D-ACF8-C0BD36E30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Bolo de aniversário&#10;&#10;Descrição gerada automaticamente com confiança baixa">
            <a:extLst>
              <a:ext uri="{FF2B5EF4-FFF2-40B4-BE49-F238E27FC236}">
                <a16:creationId xmlns:a16="http://schemas.microsoft.com/office/drawing/2014/main" id="{127E1764-9C4A-4A4C-BCB2-053848C5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20" y="1232313"/>
            <a:ext cx="5037655" cy="508254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801887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672361-3950-4B42-B713-0C5513A4D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5" r="40833" b="18222"/>
          <a:stretch/>
        </p:blipFill>
        <p:spPr>
          <a:xfrm>
            <a:off x="643467" y="1743647"/>
            <a:ext cx="5294716" cy="33707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0904D405-88FF-4914-A249-77DAC406A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1" t="14667" r="40675" b="17926"/>
          <a:stretch/>
        </p:blipFill>
        <p:spPr>
          <a:xfrm>
            <a:off x="6253817" y="1693071"/>
            <a:ext cx="5294715" cy="347185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4287622-8BCE-45E2-8870-E36CBAE7F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9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5BD6599-8962-4552-9E86-5D4A59DB7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19" t="12541" r="11199" b="10316"/>
          <a:stretch/>
        </p:blipFill>
        <p:spPr>
          <a:xfrm>
            <a:off x="-853440" y="787400"/>
            <a:ext cx="12192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25F58F6-1FD9-4183-B3FA-453EFAD6B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78" y="391233"/>
            <a:ext cx="8557092" cy="60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2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499339EE-89CB-4B85-8F78-041C01919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96BF04-4E2F-4DB2-A7A5-1BAA97EF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716576"/>
            <a:ext cx="10007600" cy="1092449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pt-BR" sz="4000" dirty="0"/>
              <a:t>Comida saudável, criança saudável!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7A3259F-23F1-4391-8EED-09DD62E92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5" b="25319"/>
          <a:stretch/>
        </p:blipFill>
        <p:spPr>
          <a:xfrm>
            <a:off x="2117315" y="1809025"/>
            <a:ext cx="7415100" cy="35801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258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B0F7A728-7778-4E23-B7E2-56A0ADF2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F696130-48DB-4A8E-A588-1E8ACA1E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Guia Alimentar para a População Brasileira 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3D34AC-B3C9-4CD8-A4D1-FE8C2E8DC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Alimento in natura</a:t>
            </a:r>
          </a:p>
          <a:p>
            <a:r>
              <a:rPr lang="pt-BR" dirty="0"/>
              <a:t>Alimento minimamente processado</a:t>
            </a:r>
          </a:p>
          <a:p>
            <a:r>
              <a:rPr lang="pt-BR" dirty="0"/>
              <a:t>Alimento processado </a:t>
            </a:r>
          </a:p>
          <a:p>
            <a:r>
              <a:rPr lang="pt-BR" dirty="0"/>
              <a:t>Alimento </a:t>
            </a:r>
            <a:r>
              <a:rPr lang="pt-BR" dirty="0" err="1"/>
              <a:t>ultraprocessado</a:t>
            </a:r>
            <a:r>
              <a:rPr lang="pt-BR" dirty="0"/>
              <a:t> </a:t>
            </a:r>
            <a:endParaRPr lang="en-US" dirty="0"/>
          </a:p>
        </p:txBody>
      </p:sp>
      <p:pic>
        <p:nvPicPr>
          <p:cNvPr id="21508" name="Picture 4" descr="Guia Alimentar para a População Brasileira | Nupens">
            <a:extLst>
              <a:ext uri="{FF2B5EF4-FFF2-40B4-BE49-F238E27FC236}">
                <a16:creationId xmlns:a16="http://schemas.microsoft.com/office/drawing/2014/main" id="{5871173A-4058-427A-A14B-4AFFF581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48" y="1552847"/>
            <a:ext cx="3429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26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DC8EA61E-2FAC-4763-9D04-4CD90B1D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643F871-A9CC-4537-B839-CF604417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alimentar: do campo a mesa 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FB8FA4-6A35-4E2A-9CF7-59D1223CF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21" y="2618535"/>
            <a:ext cx="11115379" cy="3558428"/>
          </a:xfrm>
        </p:spPr>
        <p:txBody>
          <a:bodyPr/>
          <a:lstStyle/>
          <a:p>
            <a:r>
              <a:rPr lang="pt-BR" dirty="0"/>
              <a:t>Produção </a:t>
            </a:r>
          </a:p>
          <a:p>
            <a:r>
              <a:rPr lang="pt-BR" dirty="0"/>
              <a:t>Processamento</a:t>
            </a:r>
          </a:p>
          <a:p>
            <a:r>
              <a:rPr lang="pt-BR" dirty="0"/>
              <a:t>Distribuição</a:t>
            </a:r>
          </a:p>
          <a:p>
            <a:r>
              <a:rPr lang="pt-BR" dirty="0"/>
              <a:t>Preparo</a:t>
            </a:r>
          </a:p>
          <a:p>
            <a:r>
              <a:rPr lang="pt-BR" dirty="0"/>
              <a:t>Consumo</a:t>
            </a:r>
          </a:p>
          <a:p>
            <a:r>
              <a:rPr lang="pt-BR" dirty="0"/>
              <a:t>Descarte de alimentos</a:t>
            </a:r>
            <a:endParaRPr lang="en-US" dirty="0"/>
          </a:p>
        </p:txBody>
      </p:sp>
      <p:pic>
        <p:nvPicPr>
          <p:cNvPr id="2050" name="Picture 2" descr="Mais que nutrição: a influência da alimentação na saúde planetária -  Sustentarea">
            <a:extLst>
              <a:ext uri="{FF2B5EF4-FFF2-40B4-BE49-F238E27FC236}">
                <a16:creationId xmlns:a16="http://schemas.microsoft.com/office/drawing/2014/main" id="{7E48B335-A188-4B14-A4F5-317036D3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4" y="1690688"/>
            <a:ext cx="4186555" cy="41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334699E-EFF3-4CA5-9C19-8CFF9ECCF176}"/>
              </a:ext>
            </a:extLst>
          </p:cNvPr>
          <p:cNvSpPr txBox="1"/>
          <p:nvPr/>
        </p:nvSpPr>
        <p:spPr>
          <a:xfrm>
            <a:off x="6456044" y="5838409"/>
            <a:ext cx="3815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Fonte: fsp.usp.br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33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DCC0B9BE-28DE-43FF-8C40-5017E541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060773D-1C1E-499A-93D1-C4512E3C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pt-BR" dirty="0"/>
              <a:t>Descasque mais, desembale menos!</a:t>
            </a:r>
            <a:endParaRPr lang="en-US" dirty="0"/>
          </a:p>
        </p:txBody>
      </p:sp>
      <p:pic>
        <p:nvPicPr>
          <p:cNvPr id="5" name="Imagem 4" descr="Bolo com frutas em cima de uma superfície verde&#10;&#10;Descrição gerada automaticamente com confiança média">
            <a:extLst>
              <a:ext uri="{FF2B5EF4-FFF2-40B4-BE49-F238E27FC236}">
                <a16:creationId xmlns:a16="http://schemas.microsoft.com/office/drawing/2014/main" id="{02E3A155-1CF4-4475-BDA8-5993BE6D7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15972"/>
            <a:ext cx="7198868" cy="5012412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774700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27A06-CA90-4948-A62E-91ED04F2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21285"/>
            <a:ext cx="1135888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A horta agroecológica como conhecimento transdisciplinar</a:t>
            </a:r>
            <a:endParaRPr lang="en-U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AA9C40-AA61-4B93-BC66-1FE8C40F8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65364F-EAE5-4FCA-A6A2-C24ECF88731F}"/>
              </a:ext>
            </a:extLst>
          </p:cNvPr>
          <p:cNvSpPr txBox="1"/>
          <p:nvPr/>
        </p:nvSpPr>
        <p:spPr>
          <a:xfrm flipH="1">
            <a:off x="7198358" y="1569759"/>
            <a:ext cx="3825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Ciência </a:t>
            </a:r>
          </a:p>
          <a:p>
            <a:pPr algn="ctr"/>
            <a:r>
              <a:rPr lang="pt-BR" sz="3600" dirty="0"/>
              <a:t>+ </a:t>
            </a:r>
          </a:p>
          <a:p>
            <a:pPr algn="ctr"/>
            <a:r>
              <a:rPr lang="pt-BR" sz="3600" dirty="0"/>
              <a:t>Outros saberes </a:t>
            </a:r>
            <a:endParaRPr lang="en-US" sz="3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41FDD8-6CBB-4525-8A01-7EF7B20C9232}"/>
              </a:ext>
            </a:extLst>
          </p:cNvPr>
          <p:cNvSpPr txBox="1"/>
          <p:nvPr/>
        </p:nvSpPr>
        <p:spPr>
          <a:xfrm flipH="1">
            <a:off x="6797039" y="3914159"/>
            <a:ext cx="4962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6"/>
                </a:solidFill>
              </a:rPr>
              <a:t>A horta é um lugar de encontros, de reflexão, de transformação!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2E5627-D64E-464F-AF14-94BF2707B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1" y="1569759"/>
            <a:ext cx="5913958" cy="428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4E7E33F4-7A10-486E-93FE-090E5037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CaixaDeTexto 2"/>
          <p:cNvSpPr txBox="1">
            <a:spLocks noChangeArrowheads="1"/>
          </p:cNvSpPr>
          <p:nvPr/>
        </p:nvSpPr>
        <p:spPr bwMode="auto"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 err="1">
                <a:latin typeface="+mj-lt"/>
                <a:ea typeface="+mj-ea"/>
                <a:cs typeface="+mj-cs"/>
              </a:rPr>
              <a:t>O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ficinas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culinárias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pão</a:t>
            </a: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batata </a:t>
            </a:r>
            <a:r>
              <a:rPr 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doce</a:t>
            </a: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7" name="Picture 5" descr="C:\Users\Usuário\Downloads\IMG_2294.JPG"/>
          <p:cNvPicPr>
            <a:picLocks noChangeAspect="1" noChangeArrowheads="1"/>
          </p:cNvPicPr>
          <p:nvPr/>
        </p:nvPicPr>
        <p:blipFill rotWithShape="1">
          <a:blip r:embed="rId3"/>
          <a:srcRect t="7375" r="-2" b="14931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</p:spPr>
      </p:pic>
      <p:pic>
        <p:nvPicPr>
          <p:cNvPr id="28674" name="Picture 2" descr="C:\Users\Usuário\Desktop\Cepagro 2018\NEI Armação - Horta Escolar\Fotos\IMG_3331.JPG"/>
          <p:cNvPicPr>
            <a:picLocks noChangeAspect="1" noChangeArrowheads="1"/>
          </p:cNvPicPr>
          <p:nvPr/>
        </p:nvPicPr>
        <p:blipFill rotWithShape="1">
          <a:blip r:embed="rId4" cstate="print"/>
          <a:srcRect l="10515" r="17083" b="-2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noFill/>
        </p:spPr>
      </p:pic>
      <p:pic>
        <p:nvPicPr>
          <p:cNvPr id="28676" name="Picture 1" descr="C:\Users\Usuário\Desktop\Cepagro 2018\NEI Armação - Horta Escolar\Fotos\IMG_4579.JPG"/>
          <p:cNvPicPr>
            <a:picLocks noChangeAspect="1" noChangeArrowheads="1"/>
          </p:cNvPicPr>
          <p:nvPr/>
        </p:nvPicPr>
        <p:blipFill rotWithShape="1">
          <a:blip r:embed="rId5"/>
          <a:srcRect t="18456" r="-2" b="3850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8C4D8113-B3AE-4876-902E-35A4189BA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Título 1"/>
          <p:cNvSpPr>
            <a:spLocks noGrp="1"/>
          </p:cNvSpPr>
          <p:nvPr>
            <p:ph type="title"/>
          </p:nvPr>
        </p:nvSpPr>
        <p:spPr bwMode="auto">
          <a:xfrm>
            <a:off x="963894" y="4411662"/>
            <a:ext cx="10906008" cy="1115415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Biscoito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semente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girassol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63" name="Picture 9" descr="C:\Users\Usuário\Desktop\Cepagro 2018\NEI Armação - Horta Escolar\Fotos\IMG_4569.JPG"/>
          <p:cNvPicPr>
            <a:picLocks noChangeAspect="1" noChangeArrowheads="1"/>
          </p:cNvPicPr>
          <p:nvPr/>
        </p:nvPicPr>
        <p:blipFill rotWithShape="1">
          <a:blip r:embed="rId3" cstate="print"/>
          <a:srcRect t="8515" r="-2" b="13792"/>
          <a:stretch/>
        </p:blipFill>
        <p:spPr bwMode="auto">
          <a:xfrm>
            <a:off x="321628" y="320511"/>
            <a:ext cx="3794760" cy="3930978"/>
          </a:xfrm>
          <a:prstGeom prst="rect">
            <a:avLst/>
          </a:prstGeom>
          <a:noFill/>
        </p:spPr>
      </p:pic>
      <p:pic>
        <p:nvPicPr>
          <p:cNvPr id="45064" name="Picture 10" descr="C:\Users\Usuário\Desktop\Cepagro 2018\NEI Armação - Horta Escolar\Fotos\IMG_4209.JPG"/>
          <p:cNvPicPr>
            <a:picLocks noChangeAspect="1" noChangeArrowheads="1"/>
          </p:cNvPicPr>
          <p:nvPr/>
        </p:nvPicPr>
        <p:blipFill rotWithShape="1">
          <a:blip r:embed="rId4"/>
          <a:srcRect l="12864" r="14733" b="-2"/>
          <a:stretch/>
        </p:blipFill>
        <p:spPr bwMode="auto">
          <a:xfrm>
            <a:off x="4198385" y="320511"/>
            <a:ext cx="3794760" cy="3930978"/>
          </a:xfrm>
          <a:prstGeom prst="rect">
            <a:avLst/>
          </a:prstGeom>
          <a:noFill/>
        </p:spPr>
      </p:pic>
      <p:pic>
        <p:nvPicPr>
          <p:cNvPr id="45062" name="Picture 8" descr="Imagem relacionada"/>
          <p:cNvPicPr>
            <a:picLocks noChangeAspect="1" noChangeArrowheads="1"/>
          </p:cNvPicPr>
          <p:nvPr/>
        </p:nvPicPr>
        <p:blipFill rotWithShape="1">
          <a:blip r:embed="rId5"/>
          <a:srcRect l="5464" r="22134" b="-2"/>
          <a:stretch/>
        </p:blipFill>
        <p:spPr bwMode="auto">
          <a:xfrm>
            <a:off x="8075142" y="320511"/>
            <a:ext cx="3794760" cy="3930978"/>
          </a:xfrm>
          <a:prstGeom prst="rect">
            <a:avLst/>
          </a:prstGeom>
          <a:noFill/>
        </p:spPr>
      </p:pic>
      <p:sp>
        <p:nvSpPr>
          <p:cNvPr id="45059" name="AutoShape 2" descr="Resultado de imagem para sunflower seed cook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Gill Sans MT"/>
            </a:endParaRPr>
          </a:p>
        </p:txBody>
      </p:sp>
      <p:sp>
        <p:nvSpPr>
          <p:cNvPr id="45060" name="AutoShape 4" descr="Resultado de imagem para sunflower seed cook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Gill Sans MT"/>
            </a:endParaRPr>
          </a:p>
        </p:txBody>
      </p:sp>
      <p:sp>
        <p:nvSpPr>
          <p:cNvPr id="45061" name="AutoShape 6" descr="Resultado de imagem para sunflower seed cooki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Gill Sans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0AC5BBFB-E632-4902-A80D-5DB3BDB8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Imagem 5" descr="http://www.alesc.sc.gov.br/simposio/images/custom_pages/0/cepag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0" y="6357938"/>
            <a:ext cx="17145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 descr="C:\Users\Usuário\Desktop\Projetos Cepagro 2017\Hortas escolares - Antonio Carlos\Fotos\IMG_81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3407" y="658097"/>
            <a:ext cx="72390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 descr="C:\Users\Usuário\Desktop\Projetos Cepagro 2017\Hortas escolares - Antonio Carlos\Fotos\09-11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593" y="872409"/>
            <a:ext cx="2892425" cy="3857625"/>
          </a:xfrm>
          <a:prstGeom prst="rect">
            <a:avLst/>
          </a:prstGeom>
          <a:noFill/>
          <a:ln w="412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295805" y="5099964"/>
            <a:ext cx="7007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+mj-lt"/>
              </a:rPr>
              <a:t>Testando</a:t>
            </a:r>
            <a:r>
              <a:rPr lang="en-US" sz="3200" dirty="0">
                <a:latin typeface="+mj-lt"/>
              </a:rPr>
              <a:t> o </a:t>
            </a:r>
            <a:r>
              <a:rPr lang="en-US" sz="3200" dirty="0" err="1">
                <a:latin typeface="+mj-lt"/>
              </a:rPr>
              <a:t>açucar</a:t>
            </a:r>
            <a:r>
              <a:rPr lang="en-US" sz="3200" dirty="0">
                <a:latin typeface="+mj-lt"/>
              </a:rPr>
              <a:t> das </a:t>
            </a:r>
            <a:r>
              <a:rPr lang="en-US" sz="3200" dirty="0" err="1">
                <a:latin typeface="+mj-lt"/>
              </a:rPr>
              <a:t>frutas</a:t>
            </a:r>
            <a:r>
              <a:rPr lang="en-US" sz="3200" dirty="0">
                <a:latin typeface="+mj-lt"/>
              </a:rPr>
              <a:t> para </a:t>
            </a:r>
            <a:r>
              <a:rPr lang="en-US" sz="3200" dirty="0" err="1">
                <a:latin typeface="+mj-lt"/>
              </a:rPr>
              <a:t>adoçar</a:t>
            </a:r>
            <a:r>
              <a:rPr lang="en-US" sz="3200" dirty="0">
                <a:latin typeface="+mj-lt"/>
              </a:rPr>
              <a:t> </a:t>
            </a:r>
            <a:endParaRPr lang="pt-BR" sz="3200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11685947-917D-4DAD-8F8A-A88BDA82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A960E4-FDC5-4C3B-85A6-5561BF9C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Diversificação de alimentos </a:t>
            </a:r>
            <a:endParaRPr lang="en-US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1595BDD-0C45-45FD-87CF-94D9EAB3D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2950" y="6034088"/>
            <a:ext cx="5157787" cy="823912"/>
          </a:xfrm>
        </p:spPr>
        <p:txBody>
          <a:bodyPr/>
          <a:lstStyle/>
          <a:p>
            <a:r>
              <a:rPr lang="pt-BR" dirty="0"/>
              <a:t>Flores comestíveis </a:t>
            </a:r>
            <a:endParaRPr lang="en-US" dirty="0"/>
          </a:p>
        </p:txBody>
      </p:sp>
      <p:pic>
        <p:nvPicPr>
          <p:cNvPr id="9" name="Espaço Reservado para Conteúdo 8" descr="Mulher cortando bolo&#10;&#10;Descrição gerada automaticamente com confiança baixa">
            <a:extLst>
              <a:ext uri="{FF2B5EF4-FFF2-40B4-BE49-F238E27FC236}">
                <a16:creationId xmlns:a16="http://schemas.microsoft.com/office/drawing/2014/main" id="{C668167B-6891-40FB-AB2A-7223C1AAB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733" y="2744782"/>
            <a:ext cx="4188559" cy="314141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EFAB025-A402-4463-8B4B-41A9C9F00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0158" y="1315004"/>
            <a:ext cx="5183188" cy="823912"/>
          </a:xfrm>
        </p:spPr>
        <p:txBody>
          <a:bodyPr/>
          <a:lstStyle/>
          <a:p>
            <a:r>
              <a:rPr lang="pt-BR" dirty="0"/>
              <a:t>Plantas alimentícias não convencionais </a:t>
            </a:r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9065ACAF-4EAC-438A-9AA5-943C75A95DB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52" y="2302775"/>
            <a:ext cx="4641528" cy="30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25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A1BBB038-2F8F-42FA-A02E-E451B6A6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CC18C97-12FC-416F-97CB-2AA73F1F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Resgate de comidas tradicionais</a:t>
            </a:r>
            <a:endParaRPr lang="en-US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A27BBC01-4D3C-458B-9EF4-4508F38E399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59" y="2231544"/>
            <a:ext cx="5183188" cy="34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920CDB06-952A-4738-8AAF-1933B830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231544"/>
            <a:ext cx="5171822" cy="34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55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 descr="Mulher sentada na grama&#10;&#10;Descrição gerada automaticamente com confiança baixa">
            <a:extLst>
              <a:ext uri="{FF2B5EF4-FFF2-40B4-BE49-F238E27FC236}">
                <a16:creationId xmlns:a16="http://schemas.microsoft.com/office/drawing/2014/main" id="{7E00F214-C319-4975-BB9C-58EE17537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26239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E2DE45-1C67-4347-89D3-55D27C24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Obrigada!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C390A6-EB64-4F24-9A31-747CE9533B1B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Contato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hortaescolar@cepagro.org.br</a:t>
            </a: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@cepagro_agroecologia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877DF3-E1E9-439A-8D01-1D655CB94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3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815D57FA-6383-4519-9181-132FF4BB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DB388A2-6124-4497-B449-41B36A923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6877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O diálogo entre a horta, a ciência e outros saberes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02D23C-ADFC-4AAC-BE3B-BB82B97F5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" t="20157" r="40416" b="10213"/>
          <a:stretch/>
        </p:blipFill>
        <p:spPr>
          <a:xfrm>
            <a:off x="386080" y="1617630"/>
            <a:ext cx="5628640" cy="40919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21B9C12-F9DA-4B3A-AD18-EBC8FE828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6" t="21097" r="41167" b="11852"/>
          <a:stretch/>
        </p:blipFill>
        <p:spPr>
          <a:xfrm>
            <a:off x="6371782" y="1617630"/>
            <a:ext cx="5535738" cy="39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4AB82B62-0D83-4631-A0F5-0E2531F4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2E7523-A1B0-489F-B197-7D48A705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horta dentro e fora de sala de aula</a:t>
            </a:r>
            <a:endParaRPr lang="en-US" dirty="0"/>
          </a:p>
        </p:txBody>
      </p:sp>
      <p:pic>
        <p:nvPicPr>
          <p:cNvPr id="6" name="Espaço Reservado para Conteúdo 5" descr="Grupo de pessoas em um parque&#10;&#10;Descrição gerada automaticamente">
            <a:extLst>
              <a:ext uri="{FF2B5EF4-FFF2-40B4-BE49-F238E27FC236}">
                <a16:creationId xmlns:a16="http://schemas.microsoft.com/office/drawing/2014/main" id="{EF57DF86-9458-44CB-9792-396457B7E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8" y="1857279"/>
            <a:ext cx="4828227" cy="3621170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908D3A4-BF43-478D-9678-BD3A9528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E96024-7B3E-4678-9D46-97E658BF6345}"/>
              </a:ext>
            </a:extLst>
          </p:cNvPr>
          <p:cNvSpPr txBox="1"/>
          <p:nvPr/>
        </p:nvSpPr>
        <p:spPr>
          <a:xfrm>
            <a:off x="6096000" y="1690688"/>
            <a:ext cx="52679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Fazer do espaço horta um campo de experimento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Perpassar as disciplinas e os conhecimentos que os alunos e a comunidade trazem</a:t>
            </a:r>
          </a:p>
        </p:txBody>
      </p:sp>
    </p:spTree>
    <p:extLst>
      <p:ext uri="{BB962C8B-B14F-4D97-AF65-F5344CB8AC3E}">
        <p14:creationId xmlns:p14="http://schemas.microsoft.com/office/powerpoint/2010/main" val="3824853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0A18958D-0BE9-4E0C-88DB-5F2C86DE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187ADF1-F238-4CAC-9B24-42244C76EDED}"/>
              </a:ext>
            </a:extLst>
          </p:cNvPr>
          <p:cNvSpPr txBox="1"/>
          <p:nvPr/>
        </p:nvSpPr>
        <p:spPr>
          <a:xfrm>
            <a:off x="990600" y="651838"/>
            <a:ext cx="10210800" cy="107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 err="1">
                <a:latin typeface="+mj-lt"/>
                <a:ea typeface="+mj-ea"/>
                <a:cs typeface="+mj-cs"/>
              </a:rPr>
              <a:t>Português</a:t>
            </a:r>
            <a:endParaRPr lang="en-US" sz="3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latin typeface="+mj-lt"/>
                <a:ea typeface="+mj-ea"/>
                <a:cs typeface="+mj-cs"/>
              </a:rPr>
              <a:t>Observação</a:t>
            </a:r>
            <a:r>
              <a:rPr lang="en-US" sz="3000" dirty="0">
                <a:latin typeface="+mj-lt"/>
                <a:ea typeface="+mj-ea"/>
                <a:cs typeface="+mj-cs"/>
              </a:rPr>
              <a:t>, </a:t>
            </a:r>
            <a:r>
              <a:rPr lang="en-US" sz="3000" dirty="0" err="1">
                <a:latin typeface="+mj-lt"/>
                <a:ea typeface="+mj-ea"/>
                <a:cs typeface="+mj-cs"/>
              </a:rPr>
              <a:t>escrita</a:t>
            </a:r>
            <a:r>
              <a:rPr lang="en-US" sz="3000" dirty="0">
                <a:latin typeface="+mj-lt"/>
                <a:ea typeface="+mj-ea"/>
                <a:cs typeface="+mj-cs"/>
              </a:rPr>
              <a:t> e </a:t>
            </a:r>
            <a:r>
              <a:rPr lang="en-US" sz="3000" dirty="0" err="1">
                <a:latin typeface="+mj-lt"/>
                <a:ea typeface="+mj-ea"/>
                <a:cs typeface="+mj-cs"/>
              </a:rPr>
              <a:t>relato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latin typeface="+mj-lt"/>
                <a:ea typeface="+mj-ea"/>
                <a:cs typeface="+mj-cs"/>
              </a:rPr>
              <a:t>em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latin typeface="+mj-lt"/>
                <a:ea typeface="+mj-ea"/>
                <a:cs typeface="+mj-cs"/>
              </a:rPr>
              <a:t>sala</a:t>
            </a:r>
            <a:r>
              <a:rPr lang="en-US" sz="3000" dirty="0">
                <a:latin typeface="+mj-lt"/>
                <a:ea typeface="+mj-ea"/>
                <a:cs typeface="+mj-cs"/>
              </a:rPr>
              <a:t> de aula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49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no interior, pessoa, mulher, quarto de hospital&#10;&#10;Descrição gerada automaticamente">
            <a:extLst>
              <a:ext uri="{FF2B5EF4-FFF2-40B4-BE49-F238E27FC236}">
                <a16:creationId xmlns:a16="http://schemas.microsoft.com/office/drawing/2014/main" id="{DFAD8E5C-9456-4E7F-9A50-9A47909F9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4" y="2205592"/>
            <a:ext cx="6118088" cy="4588566"/>
          </a:xfrm>
          <a:prstGeom prst="rect">
            <a:avLst/>
          </a:prstGeom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28DB2A2-6DD1-49F8-B96B-27D275BBE885}"/>
              </a:ext>
            </a:extLst>
          </p:cNvPr>
          <p:cNvSpPr txBox="1"/>
          <p:nvPr/>
        </p:nvSpPr>
        <p:spPr>
          <a:xfrm>
            <a:off x="127221" y="87317"/>
            <a:ext cx="344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horta em sala e fora dela...</a:t>
            </a:r>
            <a:endParaRPr lang="en-US" dirty="0"/>
          </a:p>
        </p:txBody>
      </p:sp>
      <p:pic>
        <p:nvPicPr>
          <p:cNvPr id="8" name="Imagem 7" descr="Pessoas em pé na grama&#10;&#10;Descrição gerada automaticamente com confiança média">
            <a:extLst>
              <a:ext uri="{FF2B5EF4-FFF2-40B4-BE49-F238E27FC236}">
                <a16:creationId xmlns:a16="http://schemas.microsoft.com/office/drawing/2014/main" id="{5911387F-B36B-4D67-9F0C-223313D56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36" y="2205592"/>
            <a:ext cx="591312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1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13D9B529-67DF-463E-BA3A-75FC4E57B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E77C07D-25E6-4B7F-9F63-CC5C8CE7DA94}"/>
              </a:ext>
            </a:extLst>
          </p:cNvPr>
          <p:cNvSpPr txBox="1"/>
          <p:nvPr/>
        </p:nvSpPr>
        <p:spPr>
          <a:xfrm>
            <a:off x="990600" y="1012915"/>
            <a:ext cx="10210800" cy="10789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 err="1">
                <a:latin typeface="+mj-lt"/>
                <a:ea typeface="+mj-ea"/>
                <a:cs typeface="+mj-cs"/>
              </a:rPr>
              <a:t>Ciências</a:t>
            </a:r>
            <a:endParaRPr lang="en-US" sz="30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latin typeface="+mj-lt"/>
                <a:ea typeface="+mj-ea"/>
                <a:cs typeface="+mj-cs"/>
              </a:rPr>
              <a:t>Reprodução</a:t>
            </a:r>
            <a:r>
              <a:rPr lang="en-US" sz="3000" dirty="0">
                <a:latin typeface="+mj-lt"/>
                <a:ea typeface="+mj-ea"/>
                <a:cs typeface="+mj-cs"/>
              </a:rPr>
              <a:t> de </a:t>
            </a:r>
            <a:r>
              <a:rPr lang="en-US" sz="3000" dirty="0" err="1">
                <a:latin typeface="+mj-lt"/>
                <a:ea typeface="+mj-ea"/>
                <a:cs typeface="+mj-cs"/>
              </a:rPr>
              <a:t>plantas</a:t>
            </a:r>
            <a:r>
              <a:rPr lang="en-US" sz="3000" dirty="0">
                <a:latin typeface="+mj-lt"/>
                <a:ea typeface="+mj-ea"/>
                <a:cs typeface="+mj-cs"/>
              </a:rPr>
              <a:t>                                        </a:t>
            </a:r>
            <a:r>
              <a:rPr lang="en-US" sz="3000" dirty="0" err="1">
                <a:latin typeface="+mj-lt"/>
                <a:ea typeface="+mj-ea"/>
                <a:cs typeface="+mj-cs"/>
              </a:rPr>
              <a:t>Decomposição</a:t>
            </a:r>
            <a:r>
              <a:rPr lang="en-US" sz="3000" dirty="0">
                <a:latin typeface="+mj-lt"/>
                <a:ea typeface="+mj-ea"/>
                <a:cs typeface="+mj-cs"/>
              </a:rPr>
              <a:t> por </a:t>
            </a:r>
            <a:r>
              <a:rPr lang="en-US" sz="3000" dirty="0" err="1">
                <a:latin typeface="+mj-lt"/>
                <a:ea typeface="+mj-ea"/>
                <a:cs typeface="+mj-cs"/>
              </a:rPr>
              <a:t>microorganismo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2D3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 descr="Pessoas na grama&#10;&#10;Descrição gerada automaticamente com confiança média">
            <a:extLst>
              <a:ext uri="{FF2B5EF4-FFF2-40B4-BE49-F238E27FC236}">
                <a16:creationId xmlns:a16="http://schemas.microsoft.com/office/drawing/2014/main" id="{A657FC3A-ADAB-4696-80DF-FCC5AC6C4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1" y="2331949"/>
            <a:ext cx="5781136" cy="433585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DB3ED8-DFFB-4E79-A4E5-38C3FAC4C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ço Reservado para Conteúdo 5" descr="Uma imagem contendo ao ar livre, grama, homem, jovem&#10;&#10;Descrição gerada automaticamente">
            <a:extLst>
              <a:ext uri="{FF2B5EF4-FFF2-40B4-BE49-F238E27FC236}">
                <a16:creationId xmlns:a16="http://schemas.microsoft.com/office/drawing/2014/main" id="{BA6759BD-16E2-4219-887C-6F8CDE845E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1"/>
          <a:stretch/>
        </p:blipFill>
        <p:spPr>
          <a:xfrm rot="5400000">
            <a:off x="6829806" y="1528075"/>
            <a:ext cx="4463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F6527FC4-4CC3-47AD-BC13-BF0AEA8A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E425C0C-1306-46F4-95F8-BE7516CA8527}"/>
              </a:ext>
            </a:extLst>
          </p:cNvPr>
          <p:cNvSpPr txBox="1"/>
          <p:nvPr/>
        </p:nvSpPr>
        <p:spPr>
          <a:xfrm>
            <a:off x="1874410" y="381604"/>
            <a:ext cx="8136282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                              </a:t>
            </a:r>
            <a:r>
              <a:rPr lang="en-US" sz="2000" b="1" dirty="0"/>
              <a:t>Artes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Produção</a:t>
            </a:r>
            <a:r>
              <a:rPr lang="en-US" sz="2000" dirty="0"/>
              <a:t> de </a:t>
            </a:r>
            <a:r>
              <a:rPr lang="en-US" sz="2000" dirty="0" err="1"/>
              <a:t>placas</a:t>
            </a:r>
            <a:r>
              <a:rPr lang="en-US" sz="2000" dirty="0"/>
              <a:t>                                            Pintura da </a:t>
            </a:r>
            <a:r>
              <a:rPr lang="en-US" sz="2000" dirty="0" err="1"/>
              <a:t>composteira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5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A8C07819-4166-4CBE-AAAE-00C9511F9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8" y="2285196"/>
            <a:ext cx="5839684" cy="4379763"/>
          </a:xfrm>
          <a:prstGeom prst="rect">
            <a:avLst/>
          </a:prstGeom>
        </p:spPr>
      </p:pic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pessoa, mesa, homem, mulher&#10;&#10;Descrição gerada automaticamente">
            <a:extLst>
              <a:ext uri="{FF2B5EF4-FFF2-40B4-BE49-F238E27FC236}">
                <a16:creationId xmlns:a16="http://schemas.microsoft.com/office/drawing/2014/main" id="{36631F24-12F7-42BA-9818-25EF03B09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488" y="2285195"/>
            <a:ext cx="5839684" cy="43797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3FE26F8-656B-4E7D-B507-6D449CFA4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7222"/>
          <a:stretch/>
        </p:blipFill>
        <p:spPr bwMode="auto">
          <a:xfrm>
            <a:off x="10130985" y="6258560"/>
            <a:ext cx="2061015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d em cima de um prato&#10;&#10;Descrição gerada automaticamente com confiança baixa">
            <a:extLst>
              <a:ext uri="{FF2B5EF4-FFF2-40B4-BE49-F238E27FC236}">
                <a16:creationId xmlns:a16="http://schemas.microsoft.com/office/drawing/2014/main" id="{78A59983-007A-4A77-8578-8564A466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96"/>
            <a:ext cx="12192000" cy="69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5BB206-DA46-411A-9F0E-7ECFD5438732}"/>
              </a:ext>
            </a:extLst>
          </p:cNvPr>
          <p:cNvSpPr txBox="1"/>
          <p:nvPr/>
        </p:nvSpPr>
        <p:spPr>
          <a:xfrm>
            <a:off x="675862" y="338328"/>
            <a:ext cx="10863866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                                                                                   </a:t>
            </a:r>
            <a:r>
              <a:rPr lang="en-US" sz="2000" b="1" dirty="0"/>
              <a:t>Geografia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Formação</a:t>
            </a:r>
            <a:r>
              <a:rPr lang="en-US" sz="2000" dirty="0"/>
              <a:t> e </a:t>
            </a:r>
            <a:r>
              <a:rPr lang="en-US" sz="2000" dirty="0" err="1"/>
              <a:t>tipos</a:t>
            </a:r>
            <a:r>
              <a:rPr lang="en-US" sz="2000" dirty="0"/>
              <a:t> de solo                                                          </a:t>
            </a:r>
            <a:r>
              <a:rPr lang="en-US" sz="2000" dirty="0" err="1"/>
              <a:t>Conhecendo</a:t>
            </a:r>
            <a:r>
              <a:rPr lang="en-US" sz="2000" dirty="0"/>
              <a:t> a </a:t>
            </a:r>
            <a:r>
              <a:rPr lang="en-US" sz="2000" dirty="0" err="1"/>
              <a:t>origem</a:t>
            </a:r>
            <a:r>
              <a:rPr lang="en-US" sz="2000" dirty="0"/>
              <a:t> dos </a:t>
            </a:r>
            <a:r>
              <a:rPr lang="en-US" sz="2000" dirty="0" err="1"/>
              <a:t>alimentos</a:t>
            </a:r>
            <a:r>
              <a:rPr lang="en-US" sz="20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pessoa, mulher, pessoas, homem&#10;&#10;Descrição gerada automaticamente">
            <a:extLst>
              <a:ext uri="{FF2B5EF4-FFF2-40B4-BE49-F238E27FC236}">
                <a16:creationId xmlns:a16="http://schemas.microsoft.com/office/drawing/2014/main" id="{FD0451C0-61CF-4B6B-B952-0866FC6E6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r="20861"/>
          <a:stretch/>
        </p:blipFill>
        <p:spPr>
          <a:xfrm rot="5400000">
            <a:off x="929689" y="1700043"/>
            <a:ext cx="4397318" cy="5613569"/>
          </a:xfrm>
          <a:prstGeom prst="rect">
            <a:avLst/>
          </a:prstGeom>
        </p:spPr>
      </p:pic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jovem, cama, quarto&#10;&#10;Descrição gerada automaticamente">
            <a:extLst>
              <a:ext uri="{FF2B5EF4-FFF2-40B4-BE49-F238E27FC236}">
                <a16:creationId xmlns:a16="http://schemas.microsoft.com/office/drawing/2014/main" id="{6434AD07-B82D-4A50-A36E-7A9BAF7D6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8966"/>
          <a:stretch/>
        </p:blipFill>
        <p:spPr>
          <a:xfrm>
            <a:off x="6079320" y="2308167"/>
            <a:ext cx="5950839" cy="43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00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729</Words>
  <Application>Microsoft Office PowerPoint</Application>
  <PresentationFormat>Widescreen</PresentationFormat>
  <Paragraphs>151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Meiryo</vt:lpstr>
      <vt:lpstr>Arial</vt:lpstr>
      <vt:lpstr>Calibri</vt:lpstr>
      <vt:lpstr>Calibri Light</vt:lpstr>
      <vt:lpstr>Freestyle Script</vt:lpstr>
      <vt:lpstr>Gill Sans MT</vt:lpstr>
      <vt:lpstr>Tema do Office</vt:lpstr>
      <vt:lpstr>Agroecologia: precisamos de biodiversidade!</vt:lpstr>
      <vt:lpstr>Apresentação do PowerPoint</vt:lpstr>
      <vt:lpstr>A horta agroecológica como conhecimento transdisciplinar</vt:lpstr>
      <vt:lpstr>Apresentação do PowerPoint</vt:lpstr>
      <vt:lpstr>A horta dentro e fora de sala de aula</vt:lpstr>
      <vt:lpstr>Apresentação do PowerPoint</vt:lpstr>
      <vt:lpstr>Apresentação do PowerPoint</vt:lpstr>
      <vt:lpstr>Apresentação do PowerPoint</vt:lpstr>
      <vt:lpstr>Apresentação do PowerPoint</vt:lpstr>
      <vt:lpstr>Matemática</vt:lpstr>
      <vt:lpstr>Atividade física</vt:lpstr>
      <vt:lpstr>Resolução de problemas</vt:lpstr>
      <vt:lpstr>Cultura: Conhecendo a cultura local </vt:lpstr>
      <vt:lpstr>Apresentação do PowerPoint</vt:lpstr>
      <vt:lpstr>Como podemos manter o espaço da horta? </vt:lpstr>
      <vt:lpstr>Apresentação do PowerPoint</vt:lpstr>
      <vt:lpstr>Autonomia e responsabilidade dos alunos </vt:lpstr>
      <vt:lpstr>Apresentação do PowerPoint</vt:lpstr>
      <vt:lpstr>Parcerias com órgãos do município, Universidade, empresas (entre outros)</vt:lpstr>
      <vt:lpstr>Integração com as famílias </vt:lpstr>
      <vt:lpstr>Calendário agrícola e calendário escolar (para a nossa região )</vt:lpstr>
      <vt:lpstr>O trabalho de forma remota e híbrida</vt:lpstr>
      <vt:lpstr>Apresentação do PowerPoint</vt:lpstr>
      <vt:lpstr>Apresentação do PowerPoint</vt:lpstr>
      <vt:lpstr>Apresentação do PowerPoint</vt:lpstr>
      <vt:lpstr>Comida saudável, criança saudável!</vt:lpstr>
      <vt:lpstr>Guia Alimentar para a População Brasileira </vt:lpstr>
      <vt:lpstr>Sistema alimentar: do campo a mesa </vt:lpstr>
      <vt:lpstr>Descasque mais, desembale menos!</vt:lpstr>
      <vt:lpstr>Apresentação do PowerPoint</vt:lpstr>
      <vt:lpstr>Biscoito de semente de girassol</vt:lpstr>
      <vt:lpstr>Apresentação do PowerPoint</vt:lpstr>
      <vt:lpstr>Diversificação de alimentos </vt:lpstr>
      <vt:lpstr>Resgate de comidas tradicionais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Múltiplas linguagens e a horta pedagógica</dc:title>
  <dc:creator>Cepagro Agroecologia</dc:creator>
  <cp:lastModifiedBy>Karina Smania De Lorenzi</cp:lastModifiedBy>
  <cp:revision>26</cp:revision>
  <dcterms:created xsi:type="dcterms:W3CDTF">2021-06-29T00:36:53Z</dcterms:created>
  <dcterms:modified xsi:type="dcterms:W3CDTF">2021-08-20T20:23:50Z</dcterms:modified>
</cp:coreProperties>
</file>